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35"/>
  </p:notesMasterIdLst>
  <p:sldIdLst>
    <p:sldId id="278" r:id="rId2"/>
    <p:sldId id="279" r:id="rId3"/>
    <p:sldId id="277" r:id="rId4"/>
    <p:sldId id="276" r:id="rId5"/>
    <p:sldId id="258" r:id="rId6"/>
    <p:sldId id="280" r:id="rId7"/>
    <p:sldId id="259" r:id="rId8"/>
    <p:sldId id="261" r:id="rId9"/>
    <p:sldId id="263" r:id="rId10"/>
    <p:sldId id="264" r:id="rId11"/>
    <p:sldId id="300" r:id="rId12"/>
    <p:sldId id="299" r:id="rId13"/>
    <p:sldId id="303" r:id="rId14"/>
    <p:sldId id="304" r:id="rId15"/>
    <p:sldId id="305" r:id="rId16"/>
    <p:sldId id="306" r:id="rId17"/>
    <p:sldId id="307" r:id="rId18"/>
    <p:sldId id="290" r:id="rId19"/>
    <p:sldId id="293" r:id="rId20"/>
    <p:sldId id="289" r:id="rId21"/>
    <p:sldId id="296" r:id="rId22"/>
    <p:sldId id="291" r:id="rId23"/>
    <p:sldId id="297" r:id="rId24"/>
    <p:sldId id="292" r:id="rId25"/>
    <p:sldId id="294" r:id="rId26"/>
    <p:sldId id="298" r:id="rId27"/>
    <p:sldId id="267" r:id="rId28"/>
    <p:sldId id="302" r:id="rId29"/>
    <p:sldId id="283" r:id="rId30"/>
    <p:sldId id="284" r:id="rId31"/>
    <p:sldId id="285" r:id="rId32"/>
    <p:sldId id="288" r:id="rId33"/>
    <p:sldId id="287" r:id="rId34"/>
  </p:sldIdLst>
  <p:sldSz cx="9144000" cy="5143500" type="screen16x9"/>
  <p:notesSz cx="6858000" cy="9144000"/>
  <p:embeddedFontLst>
    <p:embeddedFont>
      <p:font typeface="Wingdings 3" panose="05040102010807070707" pitchFamily="18" charset="2"/>
      <p:regular r:id="rId36"/>
    </p:embeddedFont>
    <p:embeddedFont>
      <p:font typeface="Cambria Math" panose="02040503050406030204" pitchFamily="18" charset="0"/>
      <p:regular r:id="rId37"/>
    </p:embeddedFont>
    <p:embeddedFont>
      <p:font typeface="Nunito" panose="020B0604020202020204" charset="0"/>
      <p:regular r:id="rId38"/>
      <p:bold r:id="rId39"/>
      <p:italic r:id="rId40"/>
      <p:boldItalic r:id="rId41"/>
    </p:embeddedFont>
    <p:embeddedFont>
      <p:font typeface="Wingdings 2" panose="05020102010507070707" pitchFamily="18" charset="2"/>
      <p:regular r:id="rId42"/>
    </p:embeddedFont>
    <p:embeddedFont>
      <p:font typeface="Arial Rounded MT Bold" panose="020F0704030504030204" pitchFamily="34" charset="0"/>
      <p:regular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  <p:embeddedFont>
      <p:font typeface="Lucida Sans Unicode" panose="020B0602030504020204" pitchFamily="34" charset="0"/>
      <p:regular r:id="rId48"/>
    </p:embeddedFont>
    <p:embeddedFont>
      <p:font typeface="Tw Cen MT" panose="020B0602020104020603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730"/>
    <a:srgbClr val="FF9900"/>
    <a:srgbClr val="FFFF00"/>
    <a:srgbClr val="FF5969"/>
    <a:srgbClr val="00A0A8"/>
    <a:srgbClr val="C8D927"/>
    <a:srgbClr val="00A479"/>
    <a:srgbClr val="06B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1960E2-07CD-41F8-BD3E-24825F496239}">
  <a:tblStyle styleId="{131960E2-07CD-41F8-BD3E-24825F4962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57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81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709686080703907"/>
          <c:y val="0.1658527922657958"/>
          <c:w val="0.81867895634126087"/>
          <c:h val="0.706773644179013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OLA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No.of Vehicles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4D-4986-8FDB-F5E37C799E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UBER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No.of Vehicles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4D-4986-8FDB-F5E37C799EC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241422336"/>
        <c:axId val="241423872"/>
      </c:barChart>
      <c:catAx>
        <c:axId val="241422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1423872"/>
        <c:crosses val="autoZero"/>
        <c:auto val="1"/>
        <c:lblAlgn val="ctr"/>
        <c:lblOffset val="100"/>
        <c:noMultiLvlLbl val="0"/>
      </c:catAx>
      <c:valAx>
        <c:axId val="2414238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>
                    <a:solidFill>
                      <a:schemeClr val="bg2">
                        <a:lumMod val="50000"/>
                      </a:schemeClr>
                    </a:solidFill>
                  </a:rPr>
                  <a:t>in</a:t>
                </a:r>
                <a:r>
                  <a:rPr lang="en-IN" baseline="0" dirty="0">
                    <a:solidFill>
                      <a:schemeClr val="bg2">
                        <a:lumMod val="50000"/>
                      </a:schemeClr>
                    </a:solidFill>
                  </a:rPr>
                  <a:t> lacs</a:t>
                </a:r>
                <a:endParaRPr lang="en-IN" dirty="0">
                  <a:solidFill>
                    <a:schemeClr val="bg2">
                      <a:lumMod val="50000"/>
                    </a:schemeClr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1422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>
      <a:outerShdw blurRad="266700" dist="254000" dir="2700000" algn="tl" rotWithShape="0">
        <a:prstClr val="black">
          <a:alpha val="31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OLA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No.of Rides/day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99-438C-B389-378D93C661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UBER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No.of Rides/day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99-438C-B389-378D93C6613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241488256"/>
        <c:axId val="241489792"/>
      </c:barChart>
      <c:catAx>
        <c:axId val="241488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1489792"/>
        <c:crosses val="autoZero"/>
        <c:auto val="1"/>
        <c:lblAlgn val="ctr"/>
        <c:lblOffset val="100"/>
        <c:noMultiLvlLbl val="0"/>
      </c:catAx>
      <c:valAx>
        <c:axId val="2414897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>
                    <a:solidFill>
                      <a:schemeClr val="bg2">
                        <a:lumMod val="50000"/>
                      </a:schemeClr>
                    </a:solidFill>
                  </a:rPr>
                  <a:t>In</a:t>
                </a:r>
                <a:r>
                  <a:rPr lang="en-IN" baseline="0" dirty="0">
                    <a:solidFill>
                      <a:schemeClr val="bg2">
                        <a:lumMod val="50000"/>
                      </a:schemeClr>
                    </a:solidFill>
                  </a:rPr>
                  <a:t> millions</a:t>
                </a:r>
                <a:endParaRPr lang="en-IN" dirty="0">
                  <a:solidFill>
                    <a:schemeClr val="bg2">
                      <a:lumMod val="50000"/>
                    </a:schemeClr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1488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>
      <a:outerShdw blurRad="266700" dist="254000" dir="2400000" algn="tl" rotWithShape="0">
        <a:prstClr val="black">
          <a:alpha val="31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image" Target="../media/image7.jpg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image" Target="../media/image7.jpg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5FF8B3-3167-4982-A6B3-D1D33E8471A0}" type="doc">
      <dgm:prSet loTypeId="urn:microsoft.com/office/officeart/2009/layout/CirclePictureHierarchy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49AFD1-F9D6-49BD-AAB0-EB72237CAF27}">
      <dgm:prSet phldrT="[Text]" custT="1"/>
      <dgm:spPr/>
      <dgm:t>
        <a:bodyPr/>
        <a:lstStyle/>
        <a:p>
          <a:r>
            <a:rPr lang="en-IN" sz="2400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Problem</a:t>
          </a:r>
          <a:endParaRPr lang="en-IN" sz="2400" dirty="0">
            <a:solidFill>
              <a:schemeClr val="bg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D4B3B6-F84B-4043-AFDB-D581005538D4}" type="parTrans" cxnId="{6FC182A6-20E5-4E83-A506-4902B4CAF6D4}">
      <dgm:prSet/>
      <dgm:spPr/>
      <dgm:t>
        <a:bodyPr/>
        <a:lstStyle/>
        <a:p>
          <a:endParaRPr lang="en-IN"/>
        </a:p>
      </dgm:t>
    </dgm:pt>
    <dgm:pt modelId="{D5E8ECD5-D350-4B30-9046-A2E2461E1387}" type="sibTrans" cxnId="{6FC182A6-20E5-4E83-A506-4902B4CAF6D4}">
      <dgm:prSet/>
      <dgm:spPr/>
      <dgm:t>
        <a:bodyPr/>
        <a:lstStyle/>
        <a:p>
          <a:endParaRPr lang="en-IN"/>
        </a:p>
      </dgm:t>
    </dgm:pt>
    <dgm:pt modelId="{2BEED6C5-9806-490A-9F88-5FD920CF9A65}">
      <dgm:prSet phldrT="[Text]" custT="1"/>
      <dgm:spPr/>
      <dgm:t>
        <a:bodyPr/>
        <a:lstStyle/>
        <a:p>
          <a:r>
            <a:rPr lang="en-IN" sz="24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Vehicle/ Cabs</a:t>
          </a:r>
        </a:p>
      </dgm:t>
    </dgm:pt>
    <dgm:pt modelId="{36C8E4EC-6906-4511-A969-CF21D4FC1F6B}" type="parTrans" cxnId="{F3E2EAB1-A076-4250-9FF1-6847FF95A16C}">
      <dgm:prSet/>
      <dgm:spPr/>
      <dgm:t>
        <a:bodyPr/>
        <a:lstStyle/>
        <a:p>
          <a:endParaRPr lang="en-IN"/>
        </a:p>
      </dgm:t>
    </dgm:pt>
    <dgm:pt modelId="{4FD8332D-E425-4EF5-99BF-EE65F3E36293}" type="sibTrans" cxnId="{F3E2EAB1-A076-4250-9FF1-6847FF95A16C}">
      <dgm:prSet/>
      <dgm:spPr/>
      <dgm:t>
        <a:bodyPr/>
        <a:lstStyle/>
        <a:p>
          <a:endParaRPr lang="en-IN"/>
        </a:p>
      </dgm:t>
    </dgm:pt>
    <dgm:pt modelId="{3F572209-7319-4651-B3F0-41CBE41F2AC9}">
      <dgm:prSet phldrT="[Text]" custT="1"/>
      <dgm:spPr/>
      <dgm:t>
        <a:bodyPr/>
        <a:lstStyle/>
        <a:p>
          <a:r>
            <a:rPr lang="en-IN" sz="24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Miscellaneous</a:t>
          </a:r>
        </a:p>
      </dgm:t>
    </dgm:pt>
    <dgm:pt modelId="{23CBEEE2-CD05-4E78-A1CC-C994A89F3E84}" type="parTrans" cxnId="{26534D5F-AAC2-4E31-8590-28593B3D50CE}">
      <dgm:prSet/>
      <dgm:spPr/>
      <dgm:t>
        <a:bodyPr/>
        <a:lstStyle/>
        <a:p>
          <a:endParaRPr lang="en-IN"/>
        </a:p>
      </dgm:t>
    </dgm:pt>
    <dgm:pt modelId="{4EF85726-134B-4B91-BC15-CC15C76712B8}" type="sibTrans" cxnId="{26534D5F-AAC2-4E31-8590-28593B3D50CE}">
      <dgm:prSet/>
      <dgm:spPr/>
      <dgm:t>
        <a:bodyPr/>
        <a:lstStyle/>
        <a:p>
          <a:endParaRPr lang="en-IN"/>
        </a:p>
      </dgm:t>
    </dgm:pt>
    <dgm:pt modelId="{8169916A-FB35-4B91-B39A-949FE6F2EA56}">
      <dgm:prSet phldrT="[Text]" custT="1"/>
      <dgm:spPr/>
      <dgm:t>
        <a:bodyPr/>
        <a:lstStyle/>
        <a:p>
          <a:r>
            <a:rPr lang="en-IN" sz="24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Driver</a:t>
          </a:r>
        </a:p>
      </dgm:t>
    </dgm:pt>
    <dgm:pt modelId="{C6BA3284-1223-4473-B64E-E1E27FE24A87}" type="parTrans" cxnId="{695DB35C-79B5-4E8B-97BC-74CAB4F0351A}">
      <dgm:prSet/>
      <dgm:spPr/>
      <dgm:t>
        <a:bodyPr/>
        <a:lstStyle/>
        <a:p>
          <a:endParaRPr lang="en-IN"/>
        </a:p>
      </dgm:t>
    </dgm:pt>
    <dgm:pt modelId="{072B52F3-9C3E-44D7-B527-2639B5B776D9}" type="sibTrans" cxnId="{695DB35C-79B5-4E8B-97BC-74CAB4F0351A}">
      <dgm:prSet/>
      <dgm:spPr/>
      <dgm:t>
        <a:bodyPr/>
        <a:lstStyle/>
        <a:p>
          <a:endParaRPr lang="en-IN"/>
        </a:p>
      </dgm:t>
    </dgm:pt>
    <dgm:pt modelId="{57AB876B-8EB1-418F-8A54-E9840F88B4B4}">
      <dgm:prSet phldrT="[Text]" custT="1"/>
      <dgm:spPr/>
      <dgm:t>
        <a:bodyPr/>
        <a:lstStyle/>
        <a:p>
          <a:r>
            <a:rPr lang="en-IN" sz="24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Customer</a:t>
          </a:r>
        </a:p>
      </dgm:t>
    </dgm:pt>
    <dgm:pt modelId="{F833F043-D63E-4719-858E-8F4B847B771C}" type="parTrans" cxnId="{248CD84A-72EE-4689-A63F-BECD32546C78}">
      <dgm:prSet/>
      <dgm:spPr/>
      <dgm:t>
        <a:bodyPr/>
        <a:lstStyle/>
        <a:p>
          <a:endParaRPr lang="en-IN"/>
        </a:p>
      </dgm:t>
    </dgm:pt>
    <dgm:pt modelId="{5D8426FE-B574-4247-86D8-C4A66BF109A2}" type="sibTrans" cxnId="{248CD84A-72EE-4689-A63F-BECD32546C78}">
      <dgm:prSet/>
      <dgm:spPr/>
      <dgm:t>
        <a:bodyPr/>
        <a:lstStyle/>
        <a:p>
          <a:endParaRPr lang="en-IN"/>
        </a:p>
      </dgm:t>
    </dgm:pt>
    <dgm:pt modelId="{0E122BC8-7B15-4A65-8673-9987F602A1E5}" type="pres">
      <dgm:prSet presAssocID="{965FF8B3-3167-4982-A6B3-D1D33E8471A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8AAC42E3-0CA4-4A49-9300-810A73362AA7}" type="pres">
      <dgm:prSet presAssocID="{5B49AFD1-F9D6-49BD-AAB0-EB72237CAF27}" presName="hierRoot1" presStyleCnt="0"/>
      <dgm:spPr/>
    </dgm:pt>
    <dgm:pt modelId="{16FB503A-0732-4C32-AAB2-E67D830BCCFC}" type="pres">
      <dgm:prSet presAssocID="{5B49AFD1-F9D6-49BD-AAB0-EB72237CAF27}" presName="composite" presStyleCnt="0"/>
      <dgm:spPr/>
    </dgm:pt>
    <dgm:pt modelId="{91734D3D-ED0C-4B15-B3D9-52FBD5B1DEDA}" type="pres">
      <dgm:prSet presAssocID="{5B49AFD1-F9D6-49BD-AAB0-EB72237CAF27}" presName="image" presStyleLbl="node0" presStyleIdx="0" presStyleCnt="1" custLinFactY="-100000" custLinFactNeighborX="89943" custLinFactNeighborY="-10717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7E150BE-0F81-4355-92E9-8E367EBEC92F}" type="pres">
      <dgm:prSet presAssocID="{5B49AFD1-F9D6-49BD-AAB0-EB72237CAF27}" presName="text" presStyleLbl="revTx" presStyleIdx="0" presStyleCnt="5" custScaleX="152862" custScaleY="61143" custLinFactY="-100000" custLinFactNeighborX="88927" custLinFactNeighborY="-115456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A26A838-1805-4B5D-A630-C99B0E6CAFEC}" type="pres">
      <dgm:prSet presAssocID="{5B49AFD1-F9D6-49BD-AAB0-EB72237CAF27}" presName="hierChild2" presStyleCnt="0"/>
      <dgm:spPr/>
    </dgm:pt>
    <dgm:pt modelId="{ECC23DA3-EF0E-4624-855A-54EE5FF6FD82}" type="pres">
      <dgm:prSet presAssocID="{F833F043-D63E-4719-858E-8F4B847B771C}" presName="Name10" presStyleLbl="parChTrans1D2" presStyleIdx="0" presStyleCnt="4"/>
      <dgm:spPr/>
      <dgm:t>
        <a:bodyPr/>
        <a:lstStyle/>
        <a:p>
          <a:endParaRPr lang="en-IN"/>
        </a:p>
      </dgm:t>
    </dgm:pt>
    <dgm:pt modelId="{AEF718B6-92A1-44AB-BE61-9F16E2E9B491}" type="pres">
      <dgm:prSet presAssocID="{57AB876B-8EB1-418F-8A54-E9840F88B4B4}" presName="hierRoot2" presStyleCnt="0"/>
      <dgm:spPr/>
    </dgm:pt>
    <dgm:pt modelId="{F9115CF6-98E8-4458-A24C-3E077B87DC3E}" type="pres">
      <dgm:prSet presAssocID="{57AB876B-8EB1-418F-8A54-E9840F88B4B4}" presName="composite2" presStyleCnt="0"/>
      <dgm:spPr/>
    </dgm:pt>
    <dgm:pt modelId="{0A656F62-BC99-4050-9683-6D54E050C211}" type="pres">
      <dgm:prSet presAssocID="{57AB876B-8EB1-418F-8A54-E9840F88B4B4}" presName="image2" presStyleLbl="node2" presStyleIdx="0" presStyleCnt="4" custLinFactY="-21878" custLinFactNeighborX="27692" custLinFactNeighborY="-10000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6E8D8964-25BC-4B21-B77D-207FDACF9F40}" type="pres">
      <dgm:prSet presAssocID="{57AB876B-8EB1-418F-8A54-E9840F88B4B4}" presName="text2" presStyleLbl="revTx" presStyleIdx="1" presStyleCnt="5" custScaleX="132308" custLinFactY="-100000" custLinFactNeighborX="-36283" custLinFactNeighborY="-10562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AE3E6530-E798-4A00-9469-B0B7542BE714}" type="pres">
      <dgm:prSet presAssocID="{57AB876B-8EB1-418F-8A54-E9840F88B4B4}" presName="hierChild3" presStyleCnt="0"/>
      <dgm:spPr/>
    </dgm:pt>
    <dgm:pt modelId="{58F34D4D-FB41-4FB6-8828-31614E6AFC81}" type="pres">
      <dgm:prSet presAssocID="{C6BA3284-1223-4473-B64E-E1E27FE24A87}" presName="Name10" presStyleLbl="parChTrans1D2" presStyleIdx="1" presStyleCnt="4"/>
      <dgm:spPr/>
      <dgm:t>
        <a:bodyPr/>
        <a:lstStyle/>
        <a:p>
          <a:endParaRPr lang="en-IN"/>
        </a:p>
      </dgm:t>
    </dgm:pt>
    <dgm:pt modelId="{ED34E99A-5220-484C-B8CA-EF2FDFE4B01A}" type="pres">
      <dgm:prSet presAssocID="{8169916A-FB35-4B91-B39A-949FE6F2EA56}" presName="hierRoot2" presStyleCnt="0"/>
      <dgm:spPr/>
    </dgm:pt>
    <dgm:pt modelId="{1E71A10D-ECE9-43E8-8690-D5B169259D57}" type="pres">
      <dgm:prSet presAssocID="{8169916A-FB35-4B91-B39A-949FE6F2EA56}" presName="composite2" presStyleCnt="0"/>
      <dgm:spPr/>
    </dgm:pt>
    <dgm:pt modelId="{D9D4709B-CCCF-4856-96A9-5321940E449B}" type="pres">
      <dgm:prSet presAssocID="{8169916A-FB35-4B91-B39A-949FE6F2EA56}" presName="image2" presStyleLbl="node2" presStyleIdx="1" presStyleCnt="4" custLinFactY="-21882" custLinFactNeighborX="43183" custLinFactNeighborY="-100000"/>
      <dgm:spPr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41207DDE-CD6C-4670-944B-AAE21E70E35B}" type="pres">
      <dgm:prSet presAssocID="{8169916A-FB35-4B91-B39A-949FE6F2EA56}" presName="text2" presStyleLbl="revTx" presStyleIdx="2" presStyleCnt="5" custScaleX="104370" custLinFactY="-100000" custLinFactNeighborX="-47516" custLinFactNeighborY="-10570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B9999650-DED1-497E-BC37-4390CBE3F15A}" type="pres">
      <dgm:prSet presAssocID="{8169916A-FB35-4B91-B39A-949FE6F2EA56}" presName="hierChild3" presStyleCnt="0"/>
      <dgm:spPr/>
    </dgm:pt>
    <dgm:pt modelId="{766B26A6-864B-4BA7-9192-171133460D02}" type="pres">
      <dgm:prSet presAssocID="{36C8E4EC-6906-4511-A969-CF21D4FC1F6B}" presName="Name10" presStyleLbl="parChTrans1D2" presStyleIdx="2" presStyleCnt="4"/>
      <dgm:spPr/>
      <dgm:t>
        <a:bodyPr/>
        <a:lstStyle/>
        <a:p>
          <a:endParaRPr lang="en-IN"/>
        </a:p>
      </dgm:t>
    </dgm:pt>
    <dgm:pt modelId="{55A877CD-4CD9-4A5A-8051-C8C9133DFDFC}" type="pres">
      <dgm:prSet presAssocID="{2BEED6C5-9806-490A-9F88-5FD920CF9A65}" presName="hierRoot2" presStyleCnt="0"/>
      <dgm:spPr/>
    </dgm:pt>
    <dgm:pt modelId="{6696703B-F9EB-4CBE-BD5C-72B8D75D8598}" type="pres">
      <dgm:prSet presAssocID="{2BEED6C5-9806-490A-9F88-5FD920CF9A65}" presName="composite2" presStyleCnt="0"/>
      <dgm:spPr/>
    </dgm:pt>
    <dgm:pt modelId="{22C491AD-7237-4F29-B57A-5FE19B8AB160}" type="pres">
      <dgm:prSet presAssocID="{2BEED6C5-9806-490A-9F88-5FD920CF9A65}" presName="image2" presStyleLbl="node2" presStyleIdx="2" presStyleCnt="4" custLinFactX="8514" custLinFactY="-21904" custLinFactNeighborX="100000" custLinFactNeighborY="-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76E9B204-E1B2-4734-9BF3-2194B188666D}" type="pres">
      <dgm:prSet presAssocID="{2BEED6C5-9806-490A-9F88-5FD920CF9A65}" presName="text2" presStyleLbl="revTx" presStyleIdx="3" presStyleCnt="5" custScaleX="168400" custLinFactY="-100000" custLinFactNeighborX="-8702" custLinFactNeighborY="-106560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4041F33C-1D88-476B-9812-2AAFF5A9F03F}" type="pres">
      <dgm:prSet presAssocID="{2BEED6C5-9806-490A-9F88-5FD920CF9A65}" presName="hierChild3" presStyleCnt="0"/>
      <dgm:spPr/>
    </dgm:pt>
    <dgm:pt modelId="{29D8E2CC-0CD3-479C-AC6E-8E40C14058B5}" type="pres">
      <dgm:prSet presAssocID="{23CBEEE2-CD05-4E78-A1CC-C994A89F3E84}" presName="Name10" presStyleLbl="parChTrans1D2" presStyleIdx="3" presStyleCnt="4"/>
      <dgm:spPr/>
      <dgm:t>
        <a:bodyPr/>
        <a:lstStyle/>
        <a:p>
          <a:endParaRPr lang="en-IN"/>
        </a:p>
      </dgm:t>
    </dgm:pt>
    <dgm:pt modelId="{594E53B1-363D-4457-B5BB-AFF55FA6E68F}" type="pres">
      <dgm:prSet presAssocID="{3F572209-7319-4651-B3F0-41CBE41F2AC9}" presName="hierRoot2" presStyleCnt="0"/>
      <dgm:spPr/>
    </dgm:pt>
    <dgm:pt modelId="{02501D11-51E1-4F21-A393-6D5646A54A76}" type="pres">
      <dgm:prSet presAssocID="{3F572209-7319-4651-B3F0-41CBE41F2AC9}" presName="composite2" presStyleCnt="0"/>
      <dgm:spPr/>
    </dgm:pt>
    <dgm:pt modelId="{DF6D524C-26FC-44B5-99D5-5806579E4B65}" type="pres">
      <dgm:prSet presAssocID="{3F572209-7319-4651-B3F0-41CBE41F2AC9}" presName="image2" presStyleLbl="node2" presStyleIdx="3" presStyleCnt="4" custLinFactX="23806" custLinFactY="-22401" custLinFactNeighborX="100000" custLinFactNeighborY="-100000"/>
      <dgm:spPr>
        <a:blipFill>
          <a:blip xmlns:r="http://schemas.openxmlformats.org/officeDocument/2006/relationships"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F888AF93-4972-4EB7-A4C3-0836EEC1525C}" type="pres">
      <dgm:prSet presAssocID="{3F572209-7319-4651-B3F0-41CBE41F2AC9}" presName="text2" presStyleLbl="revTx" presStyleIdx="4" presStyleCnt="5" custScaleX="171944" custScaleY="72730" custLinFactY="-100000" custLinFactNeighborX="-8537" custLinFactNeighborY="-108376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F3560F7-FE01-4063-A0A7-B26D0DA89759}" type="pres">
      <dgm:prSet presAssocID="{3F572209-7319-4651-B3F0-41CBE41F2AC9}" presName="hierChild3" presStyleCnt="0"/>
      <dgm:spPr/>
    </dgm:pt>
  </dgm:ptLst>
  <dgm:cxnLst>
    <dgm:cxn modelId="{8D381508-342F-468A-8F6E-CE4A4F197144}" type="presOf" srcId="{3F572209-7319-4651-B3F0-41CBE41F2AC9}" destId="{F888AF93-4972-4EB7-A4C3-0836EEC1525C}" srcOrd="0" destOrd="0" presId="urn:microsoft.com/office/officeart/2009/layout/CirclePictureHierarchy"/>
    <dgm:cxn modelId="{1D08D8DA-87CC-41DF-9278-0B17ABCCFBC1}" type="presOf" srcId="{23CBEEE2-CD05-4E78-A1CC-C994A89F3E84}" destId="{29D8E2CC-0CD3-479C-AC6E-8E40C14058B5}" srcOrd="0" destOrd="0" presId="urn:microsoft.com/office/officeart/2009/layout/CirclePictureHierarchy"/>
    <dgm:cxn modelId="{0270884E-5F56-49DD-8320-1F8A821E2775}" type="presOf" srcId="{2BEED6C5-9806-490A-9F88-5FD920CF9A65}" destId="{76E9B204-E1B2-4734-9BF3-2194B188666D}" srcOrd="0" destOrd="0" presId="urn:microsoft.com/office/officeart/2009/layout/CirclePictureHierarchy"/>
    <dgm:cxn modelId="{F3E2EAB1-A076-4250-9FF1-6847FF95A16C}" srcId="{5B49AFD1-F9D6-49BD-AAB0-EB72237CAF27}" destId="{2BEED6C5-9806-490A-9F88-5FD920CF9A65}" srcOrd="2" destOrd="0" parTransId="{36C8E4EC-6906-4511-A969-CF21D4FC1F6B}" sibTransId="{4FD8332D-E425-4EF5-99BF-EE65F3E36293}"/>
    <dgm:cxn modelId="{CBC1737E-132A-4BA9-8165-196E39A6B0A6}" type="presOf" srcId="{8169916A-FB35-4B91-B39A-949FE6F2EA56}" destId="{41207DDE-CD6C-4670-944B-AAE21E70E35B}" srcOrd="0" destOrd="0" presId="urn:microsoft.com/office/officeart/2009/layout/CirclePictureHierarchy"/>
    <dgm:cxn modelId="{248CD84A-72EE-4689-A63F-BECD32546C78}" srcId="{5B49AFD1-F9D6-49BD-AAB0-EB72237CAF27}" destId="{57AB876B-8EB1-418F-8A54-E9840F88B4B4}" srcOrd="0" destOrd="0" parTransId="{F833F043-D63E-4719-858E-8F4B847B771C}" sibTransId="{5D8426FE-B574-4247-86D8-C4A66BF109A2}"/>
    <dgm:cxn modelId="{26534D5F-AAC2-4E31-8590-28593B3D50CE}" srcId="{5B49AFD1-F9D6-49BD-AAB0-EB72237CAF27}" destId="{3F572209-7319-4651-B3F0-41CBE41F2AC9}" srcOrd="3" destOrd="0" parTransId="{23CBEEE2-CD05-4E78-A1CC-C994A89F3E84}" sibTransId="{4EF85726-134B-4B91-BC15-CC15C76712B8}"/>
    <dgm:cxn modelId="{082F41BD-B874-4053-913C-3FC00B39CACD}" type="presOf" srcId="{F833F043-D63E-4719-858E-8F4B847B771C}" destId="{ECC23DA3-EF0E-4624-855A-54EE5FF6FD82}" srcOrd="0" destOrd="0" presId="urn:microsoft.com/office/officeart/2009/layout/CirclePictureHierarchy"/>
    <dgm:cxn modelId="{8319738C-8803-440B-B054-A190429E48C2}" type="presOf" srcId="{57AB876B-8EB1-418F-8A54-E9840F88B4B4}" destId="{6E8D8964-25BC-4B21-B77D-207FDACF9F40}" srcOrd="0" destOrd="0" presId="urn:microsoft.com/office/officeart/2009/layout/CirclePictureHierarchy"/>
    <dgm:cxn modelId="{C8A85E87-0896-43B2-A48B-942C6C71306F}" type="presOf" srcId="{5B49AFD1-F9D6-49BD-AAB0-EB72237CAF27}" destId="{57E150BE-0F81-4355-92E9-8E367EBEC92F}" srcOrd="0" destOrd="0" presId="urn:microsoft.com/office/officeart/2009/layout/CirclePictureHierarchy"/>
    <dgm:cxn modelId="{695DB35C-79B5-4E8B-97BC-74CAB4F0351A}" srcId="{5B49AFD1-F9D6-49BD-AAB0-EB72237CAF27}" destId="{8169916A-FB35-4B91-B39A-949FE6F2EA56}" srcOrd="1" destOrd="0" parTransId="{C6BA3284-1223-4473-B64E-E1E27FE24A87}" sibTransId="{072B52F3-9C3E-44D7-B527-2639B5B776D9}"/>
    <dgm:cxn modelId="{7B6DD37C-D197-4FD2-AA52-95764FA0D96E}" type="presOf" srcId="{C6BA3284-1223-4473-B64E-E1E27FE24A87}" destId="{58F34D4D-FB41-4FB6-8828-31614E6AFC81}" srcOrd="0" destOrd="0" presId="urn:microsoft.com/office/officeart/2009/layout/CirclePictureHierarchy"/>
    <dgm:cxn modelId="{6FC182A6-20E5-4E83-A506-4902B4CAF6D4}" srcId="{965FF8B3-3167-4982-A6B3-D1D33E8471A0}" destId="{5B49AFD1-F9D6-49BD-AAB0-EB72237CAF27}" srcOrd="0" destOrd="0" parTransId="{32D4B3B6-F84B-4043-AFDB-D581005538D4}" sibTransId="{D5E8ECD5-D350-4B30-9046-A2E2461E1387}"/>
    <dgm:cxn modelId="{96A81619-882D-475F-A598-331675D37095}" type="presOf" srcId="{965FF8B3-3167-4982-A6B3-D1D33E8471A0}" destId="{0E122BC8-7B15-4A65-8673-9987F602A1E5}" srcOrd="0" destOrd="0" presId="urn:microsoft.com/office/officeart/2009/layout/CirclePictureHierarchy"/>
    <dgm:cxn modelId="{948A0C86-80C0-4C7D-9B8D-DD4615F2E30A}" type="presOf" srcId="{36C8E4EC-6906-4511-A969-CF21D4FC1F6B}" destId="{766B26A6-864B-4BA7-9192-171133460D02}" srcOrd="0" destOrd="0" presId="urn:microsoft.com/office/officeart/2009/layout/CirclePictureHierarchy"/>
    <dgm:cxn modelId="{EBA6F104-008D-4F81-89C4-E52E293CD212}" type="presParOf" srcId="{0E122BC8-7B15-4A65-8673-9987F602A1E5}" destId="{8AAC42E3-0CA4-4A49-9300-810A73362AA7}" srcOrd="0" destOrd="0" presId="urn:microsoft.com/office/officeart/2009/layout/CirclePictureHierarchy"/>
    <dgm:cxn modelId="{1E81EE07-F47F-4635-9D8A-1FF02CAB4888}" type="presParOf" srcId="{8AAC42E3-0CA4-4A49-9300-810A73362AA7}" destId="{16FB503A-0732-4C32-AAB2-E67D830BCCFC}" srcOrd="0" destOrd="0" presId="urn:microsoft.com/office/officeart/2009/layout/CirclePictureHierarchy"/>
    <dgm:cxn modelId="{F40F99F8-003D-4081-930C-52651597F2E6}" type="presParOf" srcId="{16FB503A-0732-4C32-AAB2-E67D830BCCFC}" destId="{91734D3D-ED0C-4B15-B3D9-52FBD5B1DEDA}" srcOrd="0" destOrd="0" presId="urn:microsoft.com/office/officeart/2009/layout/CirclePictureHierarchy"/>
    <dgm:cxn modelId="{9E43D9EA-4331-48B4-BC10-7CEEAF109823}" type="presParOf" srcId="{16FB503A-0732-4C32-AAB2-E67D830BCCFC}" destId="{57E150BE-0F81-4355-92E9-8E367EBEC92F}" srcOrd="1" destOrd="0" presId="urn:microsoft.com/office/officeart/2009/layout/CirclePictureHierarchy"/>
    <dgm:cxn modelId="{314847BB-FA6C-4AD0-90A8-3149062C48ED}" type="presParOf" srcId="{8AAC42E3-0CA4-4A49-9300-810A73362AA7}" destId="{1A26A838-1805-4B5D-A630-C99B0E6CAFEC}" srcOrd="1" destOrd="0" presId="urn:microsoft.com/office/officeart/2009/layout/CirclePictureHierarchy"/>
    <dgm:cxn modelId="{B6521E9B-B986-4706-89D8-CBC91D7D5B20}" type="presParOf" srcId="{1A26A838-1805-4B5D-A630-C99B0E6CAFEC}" destId="{ECC23DA3-EF0E-4624-855A-54EE5FF6FD82}" srcOrd="0" destOrd="0" presId="urn:microsoft.com/office/officeart/2009/layout/CirclePictureHierarchy"/>
    <dgm:cxn modelId="{2391A8C7-EFC4-4282-9309-64CE7085E460}" type="presParOf" srcId="{1A26A838-1805-4B5D-A630-C99B0E6CAFEC}" destId="{AEF718B6-92A1-44AB-BE61-9F16E2E9B491}" srcOrd="1" destOrd="0" presId="urn:microsoft.com/office/officeart/2009/layout/CirclePictureHierarchy"/>
    <dgm:cxn modelId="{7ED7DE4F-B2D2-41A6-9056-C553CA4A9ED4}" type="presParOf" srcId="{AEF718B6-92A1-44AB-BE61-9F16E2E9B491}" destId="{F9115CF6-98E8-4458-A24C-3E077B87DC3E}" srcOrd="0" destOrd="0" presId="urn:microsoft.com/office/officeart/2009/layout/CirclePictureHierarchy"/>
    <dgm:cxn modelId="{5F76B921-9255-447C-8A19-0781D1B97258}" type="presParOf" srcId="{F9115CF6-98E8-4458-A24C-3E077B87DC3E}" destId="{0A656F62-BC99-4050-9683-6D54E050C211}" srcOrd="0" destOrd="0" presId="urn:microsoft.com/office/officeart/2009/layout/CirclePictureHierarchy"/>
    <dgm:cxn modelId="{C6A9E984-9B03-4694-AE7D-D2FE5885D837}" type="presParOf" srcId="{F9115CF6-98E8-4458-A24C-3E077B87DC3E}" destId="{6E8D8964-25BC-4B21-B77D-207FDACF9F40}" srcOrd="1" destOrd="0" presId="urn:microsoft.com/office/officeart/2009/layout/CirclePictureHierarchy"/>
    <dgm:cxn modelId="{E472B724-8E7D-4E92-B717-20D84AD7355C}" type="presParOf" srcId="{AEF718B6-92A1-44AB-BE61-9F16E2E9B491}" destId="{AE3E6530-E798-4A00-9469-B0B7542BE714}" srcOrd="1" destOrd="0" presId="urn:microsoft.com/office/officeart/2009/layout/CirclePictureHierarchy"/>
    <dgm:cxn modelId="{9D76EF11-14ED-4F3A-AB94-5E21094C18CE}" type="presParOf" srcId="{1A26A838-1805-4B5D-A630-C99B0E6CAFEC}" destId="{58F34D4D-FB41-4FB6-8828-31614E6AFC81}" srcOrd="2" destOrd="0" presId="urn:microsoft.com/office/officeart/2009/layout/CirclePictureHierarchy"/>
    <dgm:cxn modelId="{AC35C2EE-4D05-4B4F-860F-E7810319405A}" type="presParOf" srcId="{1A26A838-1805-4B5D-A630-C99B0E6CAFEC}" destId="{ED34E99A-5220-484C-B8CA-EF2FDFE4B01A}" srcOrd="3" destOrd="0" presId="urn:microsoft.com/office/officeart/2009/layout/CirclePictureHierarchy"/>
    <dgm:cxn modelId="{F1798006-D2BF-4AF7-8634-C68B0FD2A809}" type="presParOf" srcId="{ED34E99A-5220-484C-B8CA-EF2FDFE4B01A}" destId="{1E71A10D-ECE9-43E8-8690-D5B169259D57}" srcOrd="0" destOrd="0" presId="urn:microsoft.com/office/officeart/2009/layout/CirclePictureHierarchy"/>
    <dgm:cxn modelId="{6B63BC8C-408A-4245-8659-39E02D963DDB}" type="presParOf" srcId="{1E71A10D-ECE9-43E8-8690-D5B169259D57}" destId="{D9D4709B-CCCF-4856-96A9-5321940E449B}" srcOrd="0" destOrd="0" presId="urn:microsoft.com/office/officeart/2009/layout/CirclePictureHierarchy"/>
    <dgm:cxn modelId="{6E4BB778-338A-477B-B827-63C43D12A91A}" type="presParOf" srcId="{1E71A10D-ECE9-43E8-8690-D5B169259D57}" destId="{41207DDE-CD6C-4670-944B-AAE21E70E35B}" srcOrd="1" destOrd="0" presId="urn:microsoft.com/office/officeart/2009/layout/CirclePictureHierarchy"/>
    <dgm:cxn modelId="{67421F95-2A6E-42FD-9D1E-9186951BD7D2}" type="presParOf" srcId="{ED34E99A-5220-484C-B8CA-EF2FDFE4B01A}" destId="{B9999650-DED1-497E-BC37-4390CBE3F15A}" srcOrd="1" destOrd="0" presId="urn:microsoft.com/office/officeart/2009/layout/CirclePictureHierarchy"/>
    <dgm:cxn modelId="{2A7635F0-AC68-4438-9E79-9E138F3E90CC}" type="presParOf" srcId="{1A26A838-1805-4B5D-A630-C99B0E6CAFEC}" destId="{766B26A6-864B-4BA7-9192-171133460D02}" srcOrd="4" destOrd="0" presId="urn:microsoft.com/office/officeart/2009/layout/CirclePictureHierarchy"/>
    <dgm:cxn modelId="{06AF1239-8C0A-4500-920B-3E8DAD69E2CF}" type="presParOf" srcId="{1A26A838-1805-4B5D-A630-C99B0E6CAFEC}" destId="{55A877CD-4CD9-4A5A-8051-C8C9133DFDFC}" srcOrd="5" destOrd="0" presId="urn:microsoft.com/office/officeart/2009/layout/CirclePictureHierarchy"/>
    <dgm:cxn modelId="{0E39E3E1-DA4A-4148-B426-781AD2D550A5}" type="presParOf" srcId="{55A877CD-4CD9-4A5A-8051-C8C9133DFDFC}" destId="{6696703B-F9EB-4CBE-BD5C-72B8D75D8598}" srcOrd="0" destOrd="0" presId="urn:microsoft.com/office/officeart/2009/layout/CirclePictureHierarchy"/>
    <dgm:cxn modelId="{2DDBBB55-A822-46DF-942F-797F1AA45E92}" type="presParOf" srcId="{6696703B-F9EB-4CBE-BD5C-72B8D75D8598}" destId="{22C491AD-7237-4F29-B57A-5FE19B8AB160}" srcOrd="0" destOrd="0" presId="urn:microsoft.com/office/officeart/2009/layout/CirclePictureHierarchy"/>
    <dgm:cxn modelId="{1F857318-F631-444B-88C3-969F296178E7}" type="presParOf" srcId="{6696703B-F9EB-4CBE-BD5C-72B8D75D8598}" destId="{76E9B204-E1B2-4734-9BF3-2194B188666D}" srcOrd="1" destOrd="0" presId="urn:microsoft.com/office/officeart/2009/layout/CirclePictureHierarchy"/>
    <dgm:cxn modelId="{58619129-E282-4653-BF00-7CADDD967102}" type="presParOf" srcId="{55A877CD-4CD9-4A5A-8051-C8C9133DFDFC}" destId="{4041F33C-1D88-476B-9812-2AAFF5A9F03F}" srcOrd="1" destOrd="0" presId="urn:microsoft.com/office/officeart/2009/layout/CirclePictureHierarchy"/>
    <dgm:cxn modelId="{7B4BC073-357A-4220-8949-EC0D6E27C474}" type="presParOf" srcId="{1A26A838-1805-4B5D-A630-C99B0E6CAFEC}" destId="{29D8E2CC-0CD3-479C-AC6E-8E40C14058B5}" srcOrd="6" destOrd="0" presId="urn:microsoft.com/office/officeart/2009/layout/CirclePictureHierarchy"/>
    <dgm:cxn modelId="{C1A29060-93AE-4A7E-AA26-D8282F844843}" type="presParOf" srcId="{1A26A838-1805-4B5D-A630-C99B0E6CAFEC}" destId="{594E53B1-363D-4457-B5BB-AFF55FA6E68F}" srcOrd="7" destOrd="0" presId="urn:microsoft.com/office/officeart/2009/layout/CirclePictureHierarchy"/>
    <dgm:cxn modelId="{EF3868B9-3499-480E-AD96-C04B0EF2C301}" type="presParOf" srcId="{594E53B1-363D-4457-B5BB-AFF55FA6E68F}" destId="{02501D11-51E1-4F21-A393-6D5646A54A76}" srcOrd="0" destOrd="0" presId="urn:microsoft.com/office/officeart/2009/layout/CirclePictureHierarchy"/>
    <dgm:cxn modelId="{3BA84945-DAFA-4B0A-BBDD-B8A22CB8C13B}" type="presParOf" srcId="{02501D11-51E1-4F21-A393-6D5646A54A76}" destId="{DF6D524C-26FC-44B5-99D5-5806579E4B65}" srcOrd="0" destOrd="0" presId="urn:microsoft.com/office/officeart/2009/layout/CirclePictureHierarchy"/>
    <dgm:cxn modelId="{A06F4C45-ADB2-4E6A-A50A-1C52F47F7A49}" type="presParOf" srcId="{02501D11-51E1-4F21-A393-6D5646A54A76}" destId="{F888AF93-4972-4EB7-A4C3-0836EEC1525C}" srcOrd="1" destOrd="0" presId="urn:microsoft.com/office/officeart/2009/layout/CirclePictureHierarchy"/>
    <dgm:cxn modelId="{5D67CC00-9861-4764-B233-628B826EF454}" type="presParOf" srcId="{594E53B1-363D-4457-B5BB-AFF55FA6E68F}" destId="{9F3560F7-FE01-4063-A0A7-B26D0DA89759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10A66A-2933-4E4F-9A56-EE9B43FC448D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58E29C1-0FBA-4FE1-8023-FB76BE1CF70D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Collect data</a:t>
          </a:r>
        </a:p>
      </dgm:t>
    </dgm:pt>
    <dgm:pt modelId="{2EA7077E-40E2-4197-BB51-FBC258D97A94}" type="parTrans" cxnId="{FA91D489-1252-484F-8294-74117E132248}">
      <dgm:prSet/>
      <dgm:spPr/>
      <dgm:t>
        <a:bodyPr/>
        <a:lstStyle/>
        <a:p>
          <a:endParaRPr lang="en-IN"/>
        </a:p>
      </dgm:t>
    </dgm:pt>
    <dgm:pt modelId="{0C9E9BCC-4836-4185-ADBD-B4766665EE57}" type="sibTrans" cxnId="{FA91D489-1252-484F-8294-74117E132248}">
      <dgm:prSet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FBC1F783-ED45-4107-8071-CFF55C906A74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Build Classification Algorithms</a:t>
          </a:r>
        </a:p>
      </dgm:t>
    </dgm:pt>
    <dgm:pt modelId="{DDADE7AD-B007-4946-8756-1EA65E508ADC}" type="parTrans" cxnId="{0C2A6743-B9F6-400E-9FB3-7B1A0BC19BBD}">
      <dgm:prSet/>
      <dgm:spPr/>
      <dgm:t>
        <a:bodyPr/>
        <a:lstStyle/>
        <a:p>
          <a:endParaRPr lang="en-IN"/>
        </a:p>
      </dgm:t>
    </dgm:pt>
    <dgm:pt modelId="{22B19791-A4C3-4499-AAA2-1BB8F76C75EF}" type="sibTrans" cxnId="{0C2A6743-B9F6-400E-9FB3-7B1A0BC19BBD}">
      <dgm:prSet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2872A6B3-D934-4678-BC27-B03D31073515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Try ensemble methods</a:t>
          </a:r>
        </a:p>
      </dgm:t>
    </dgm:pt>
    <dgm:pt modelId="{5D4AE913-C0AD-4F19-AD67-55E1E8DF8432}" type="parTrans" cxnId="{54D3125B-5EE5-479B-8EDA-4754730B7A7D}">
      <dgm:prSet/>
      <dgm:spPr/>
      <dgm:t>
        <a:bodyPr/>
        <a:lstStyle/>
        <a:p>
          <a:endParaRPr lang="en-IN"/>
        </a:p>
      </dgm:t>
    </dgm:pt>
    <dgm:pt modelId="{FAFD4D27-1D6E-4646-B7DB-2FE6B6D42C8A}" type="sibTrans" cxnId="{54D3125B-5EE5-479B-8EDA-4754730B7A7D}">
      <dgm:prSet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ACDBB0DE-ADC8-434A-973F-BCB1E6ED2B20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IN" dirty="0" smtClean="0">
              <a:solidFill>
                <a:schemeClr val="tx1"/>
              </a:solidFill>
            </a:rPr>
            <a:t>Input </a:t>
          </a:r>
          <a:r>
            <a:rPr lang="en-IN" dirty="0">
              <a:solidFill>
                <a:schemeClr val="tx1"/>
              </a:solidFill>
            </a:rPr>
            <a:t>present customer data</a:t>
          </a:r>
        </a:p>
      </dgm:t>
    </dgm:pt>
    <dgm:pt modelId="{AF973B79-FED0-4960-8D40-47459752F1E7}" type="parTrans" cxnId="{4BC3EFAE-2E28-4D0E-B2A7-82572952BA36}">
      <dgm:prSet/>
      <dgm:spPr/>
      <dgm:t>
        <a:bodyPr/>
        <a:lstStyle/>
        <a:p>
          <a:endParaRPr lang="en-IN"/>
        </a:p>
      </dgm:t>
    </dgm:pt>
    <dgm:pt modelId="{BB81DCA1-5D79-4DC0-ABD3-3F54A932CA15}" type="sibTrans" cxnId="{4BC3EFAE-2E28-4D0E-B2A7-82572952BA36}">
      <dgm:prSet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9DEE2322-F8B2-477C-923D-D83CC3E5514B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Get count of customers who probably will leave Uber</a:t>
          </a:r>
        </a:p>
      </dgm:t>
    </dgm:pt>
    <dgm:pt modelId="{FA5F3C92-ABA8-4E3E-AEB1-2D5F48CE3FB4}" type="parTrans" cxnId="{702CBADB-CED6-4AA1-A5AE-F331E452365B}">
      <dgm:prSet/>
      <dgm:spPr/>
      <dgm:t>
        <a:bodyPr/>
        <a:lstStyle/>
        <a:p>
          <a:endParaRPr lang="en-IN"/>
        </a:p>
      </dgm:t>
    </dgm:pt>
    <dgm:pt modelId="{6637D844-7527-445A-9B01-E4249E2F942D}" type="sibTrans" cxnId="{702CBADB-CED6-4AA1-A5AE-F331E452365B}">
      <dgm:prSet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B31A48EB-DAED-4545-8B38-5E94C776E423}">
      <dgm:prSet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Apply Time series algorithm to get attrition for particular time period</a:t>
          </a:r>
        </a:p>
      </dgm:t>
    </dgm:pt>
    <dgm:pt modelId="{E4EBCC08-010D-454A-B2A3-5C230433D267}" type="parTrans" cxnId="{7A46E5FF-D885-4BE6-8A9E-54DB97585E49}">
      <dgm:prSet/>
      <dgm:spPr/>
      <dgm:t>
        <a:bodyPr/>
        <a:lstStyle/>
        <a:p>
          <a:endParaRPr lang="en-IN"/>
        </a:p>
      </dgm:t>
    </dgm:pt>
    <dgm:pt modelId="{A1C56BB5-721C-481B-9825-C8E4BCB44586}" type="sibTrans" cxnId="{7A46E5FF-D885-4BE6-8A9E-54DB97585E49}">
      <dgm:prSet/>
      <dgm:spPr/>
      <dgm:t>
        <a:bodyPr/>
        <a:lstStyle/>
        <a:p>
          <a:endParaRPr lang="en-IN"/>
        </a:p>
      </dgm:t>
    </dgm:pt>
    <dgm:pt modelId="{FEE42E12-FD8B-411D-AE0F-1513B517031A}" type="pres">
      <dgm:prSet presAssocID="{3410A66A-2933-4E4F-9A56-EE9B43FC448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35C0B92-0B18-44FC-82F7-8355DBA2B8EA}" type="pres">
      <dgm:prSet presAssocID="{E58E29C1-0FBA-4FE1-8023-FB76BE1CF70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4843877-49A8-40E6-8C09-211BBA67D50D}" type="pres">
      <dgm:prSet presAssocID="{0C9E9BCC-4836-4185-ADBD-B4766665EE57}" presName="sibTrans" presStyleLbl="sibTrans2D1" presStyleIdx="0" presStyleCnt="5"/>
      <dgm:spPr/>
      <dgm:t>
        <a:bodyPr/>
        <a:lstStyle/>
        <a:p>
          <a:endParaRPr lang="en-IN"/>
        </a:p>
      </dgm:t>
    </dgm:pt>
    <dgm:pt modelId="{8EDE723A-579C-48CD-8525-861C6840D109}" type="pres">
      <dgm:prSet presAssocID="{0C9E9BCC-4836-4185-ADBD-B4766665EE57}" presName="connectorText" presStyleLbl="sibTrans2D1" presStyleIdx="0" presStyleCnt="5"/>
      <dgm:spPr/>
      <dgm:t>
        <a:bodyPr/>
        <a:lstStyle/>
        <a:p>
          <a:endParaRPr lang="en-IN"/>
        </a:p>
      </dgm:t>
    </dgm:pt>
    <dgm:pt modelId="{6DC2B504-60BA-4FAA-95F6-8738E1513468}" type="pres">
      <dgm:prSet presAssocID="{FBC1F783-ED45-4107-8071-CFF55C906A74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D52C4A9-C56C-470F-AB0C-8986A772F368}" type="pres">
      <dgm:prSet presAssocID="{22B19791-A4C3-4499-AAA2-1BB8F76C75EF}" presName="sibTrans" presStyleLbl="sibTrans2D1" presStyleIdx="1" presStyleCnt="5"/>
      <dgm:spPr/>
      <dgm:t>
        <a:bodyPr/>
        <a:lstStyle/>
        <a:p>
          <a:endParaRPr lang="en-IN"/>
        </a:p>
      </dgm:t>
    </dgm:pt>
    <dgm:pt modelId="{0EC25B2F-4636-446B-8ABF-0218D7A5306E}" type="pres">
      <dgm:prSet presAssocID="{22B19791-A4C3-4499-AAA2-1BB8F76C75EF}" presName="connectorText" presStyleLbl="sibTrans2D1" presStyleIdx="1" presStyleCnt="5"/>
      <dgm:spPr/>
      <dgm:t>
        <a:bodyPr/>
        <a:lstStyle/>
        <a:p>
          <a:endParaRPr lang="en-IN"/>
        </a:p>
      </dgm:t>
    </dgm:pt>
    <dgm:pt modelId="{BB9FF388-5C93-4AE7-8096-2A5883F0A9A5}" type="pres">
      <dgm:prSet presAssocID="{2872A6B3-D934-4678-BC27-B03D3107351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58413A2-464C-40D5-98E7-1FAE6672726A}" type="pres">
      <dgm:prSet presAssocID="{FAFD4D27-1D6E-4646-B7DB-2FE6B6D42C8A}" presName="sibTrans" presStyleLbl="sibTrans2D1" presStyleIdx="2" presStyleCnt="5"/>
      <dgm:spPr/>
      <dgm:t>
        <a:bodyPr/>
        <a:lstStyle/>
        <a:p>
          <a:endParaRPr lang="en-IN"/>
        </a:p>
      </dgm:t>
    </dgm:pt>
    <dgm:pt modelId="{81F7E347-5EA6-43F9-8224-785D416454D0}" type="pres">
      <dgm:prSet presAssocID="{FAFD4D27-1D6E-4646-B7DB-2FE6B6D42C8A}" presName="connectorText" presStyleLbl="sibTrans2D1" presStyleIdx="2" presStyleCnt="5"/>
      <dgm:spPr/>
      <dgm:t>
        <a:bodyPr/>
        <a:lstStyle/>
        <a:p>
          <a:endParaRPr lang="en-IN"/>
        </a:p>
      </dgm:t>
    </dgm:pt>
    <dgm:pt modelId="{8FB9BD6A-D41C-49FC-9D9A-57AE047FA6B6}" type="pres">
      <dgm:prSet presAssocID="{ACDBB0DE-ADC8-434A-973F-BCB1E6ED2B2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39E5EA7-DCAE-4E26-A7F6-2ADB05C7C45C}" type="pres">
      <dgm:prSet presAssocID="{BB81DCA1-5D79-4DC0-ABD3-3F54A932CA15}" presName="sibTrans" presStyleLbl="sibTrans2D1" presStyleIdx="3" presStyleCnt="5"/>
      <dgm:spPr/>
      <dgm:t>
        <a:bodyPr/>
        <a:lstStyle/>
        <a:p>
          <a:endParaRPr lang="en-IN"/>
        </a:p>
      </dgm:t>
    </dgm:pt>
    <dgm:pt modelId="{5B603F3A-065F-4384-AF5E-005444F17EED}" type="pres">
      <dgm:prSet presAssocID="{BB81DCA1-5D79-4DC0-ABD3-3F54A932CA15}" presName="connectorText" presStyleLbl="sibTrans2D1" presStyleIdx="3" presStyleCnt="5"/>
      <dgm:spPr/>
      <dgm:t>
        <a:bodyPr/>
        <a:lstStyle/>
        <a:p>
          <a:endParaRPr lang="en-IN"/>
        </a:p>
      </dgm:t>
    </dgm:pt>
    <dgm:pt modelId="{B47DD503-61C2-4EB3-A23E-CCFC2C5B40D7}" type="pres">
      <dgm:prSet presAssocID="{9DEE2322-F8B2-477C-923D-D83CC3E5514B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5CFB4E4-B8C3-4E13-92A5-03B2830F8448}" type="pres">
      <dgm:prSet presAssocID="{6637D844-7527-445A-9B01-E4249E2F942D}" presName="sibTrans" presStyleLbl="sibTrans2D1" presStyleIdx="4" presStyleCnt="5"/>
      <dgm:spPr/>
      <dgm:t>
        <a:bodyPr/>
        <a:lstStyle/>
        <a:p>
          <a:endParaRPr lang="en-IN"/>
        </a:p>
      </dgm:t>
    </dgm:pt>
    <dgm:pt modelId="{865A5FE1-21F2-4F31-B9D2-5FF2BE3566C8}" type="pres">
      <dgm:prSet presAssocID="{6637D844-7527-445A-9B01-E4249E2F942D}" presName="connectorText" presStyleLbl="sibTrans2D1" presStyleIdx="4" presStyleCnt="5"/>
      <dgm:spPr/>
      <dgm:t>
        <a:bodyPr/>
        <a:lstStyle/>
        <a:p>
          <a:endParaRPr lang="en-IN"/>
        </a:p>
      </dgm:t>
    </dgm:pt>
    <dgm:pt modelId="{6FFDF424-87A8-49F0-AE94-FE316E4AF2BA}" type="pres">
      <dgm:prSet presAssocID="{B31A48EB-DAED-4545-8B38-5E94C776E42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AFF88C02-8600-4C98-B7EB-608CB1CA7028}" type="presOf" srcId="{2872A6B3-D934-4678-BC27-B03D31073515}" destId="{BB9FF388-5C93-4AE7-8096-2A5883F0A9A5}" srcOrd="0" destOrd="0" presId="urn:microsoft.com/office/officeart/2005/8/layout/process5"/>
    <dgm:cxn modelId="{7A46E5FF-D885-4BE6-8A9E-54DB97585E49}" srcId="{3410A66A-2933-4E4F-9A56-EE9B43FC448D}" destId="{B31A48EB-DAED-4545-8B38-5E94C776E423}" srcOrd="5" destOrd="0" parTransId="{E4EBCC08-010D-454A-B2A3-5C230433D267}" sibTransId="{A1C56BB5-721C-481B-9825-C8E4BCB44586}"/>
    <dgm:cxn modelId="{4BC3EFAE-2E28-4D0E-B2A7-82572952BA36}" srcId="{3410A66A-2933-4E4F-9A56-EE9B43FC448D}" destId="{ACDBB0DE-ADC8-434A-973F-BCB1E6ED2B20}" srcOrd="3" destOrd="0" parTransId="{AF973B79-FED0-4960-8D40-47459752F1E7}" sibTransId="{BB81DCA1-5D79-4DC0-ABD3-3F54A932CA15}"/>
    <dgm:cxn modelId="{51D9D074-6ADB-4279-8AF0-FF4CC24087A2}" type="presOf" srcId="{9DEE2322-F8B2-477C-923D-D83CC3E5514B}" destId="{B47DD503-61C2-4EB3-A23E-CCFC2C5B40D7}" srcOrd="0" destOrd="0" presId="urn:microsoft.com/office/officeart/2005/8/layout/process5"/>
    <dgm:cxn modelId="{1963F682-C1B5-43C1-AF8D-F9D623A3E0AE}" type="presOf" srcId="{FAFD4D27-1D6E-4646-B7DB-2FE6B6D42C8A}" destId="{058413A2-464C-40D5-98E7-1FAE6672726A}" srcOrd="0" destOrd="0" presId="urn:microsoft.com/office/officeart/2005/8/layout/process5"/>
    <dgm:cxn modelId="{38C9216A-7415-4ED6-9CB0-681843CE64DD}" type="presOf" srcId="{FAFD4D27-1D6E-4646-B7DB-2FE6B6D42C8A}" destId="{81F7E347-5EA6-43F9-8224-785D416454D0}" srcOrd="1" destOrd="0" presId="urn:microsoft.com/office/officeart/2005/8/layout/process5"/>
    <dgm:cxn modelId="{55D1021E-7820-4C07-BB72-599BC86442C6}" type="presOf" srcId="{3410A66A-2933-4E4F-9A56-EE9B43FC448D}" destId="{FEE42E12-FD8B-411D-AE0F-1513B517031A}" srcOrd="0" destOrd="0" presId="urn:microsoft.com/office/officeart/2005/8/layout/process5"/>
    <dgm:cxn modelId="{54D3125B-5EE5-479B-8EDA-4754730B7A7D}" srcId="{3410A66A-2933-4E4F-9A56-EE9B43FC448D}" destId="{2872A6B3-D934-4678-BC27-B03D31073515}" srcOrd="2" destOrd="0" parTransId="{5D4AE913-C0AD-4F19-AD67-55E1E8DF8432}" sibTransId="{FAFD4D27-1D6E-4646-B7DB-2FE6B6D42C8A}"/>
    <dgm:cxn modelId="{FA91D489-1252-484F-8294-74117E132248}" srcId="{3410A66A-2933-4E4F-9A56-EE9B43FC448D}" destId="{E58E29C1-0FBA-4FE1-8023-FB76BE1CF70D}" srcOrd="0" destOrd="0" parTransId="{2EA7077E-40E2-4197-BB51-FBC258D97A94}" sibTransId="{0C9E9BCC-4836-4185-ADBD-B4766665EE57}"/>
    <dgm:cxn modelId="{9676B521-DD57-44D1-8CD4-E4280ACFF438}" type="presOf" srcId="{0C9E9BCC-4836-4185-ADBD-B4766665EE57}" destId="{E4843877-49A8-40E6-8C09-211BBA67D50D}" srcOrd="0" destOrd="0" presId="urn:microsoft.com/office/officeart/2005/8/layout/process5"/>
    <dgm:cxn modelId="{0C2A6743-B9F6-400E-9FB3-7B1A0BC19BBD}" srcId="{3410A66A-2933-4E4F-9A56-EE9B43FC448D}" destId="{FBC1F783-ED45-4107-8071-CFF55C906A74}" srcOrd="1" destOrd="0" parTransId="{DDADE7AD-B007-4946-8756-1EA65E508ADC}" sibTransId="{22B19791-A4C3-4499-AAA2-1BB8F76C75EF}"/>
    <dgm:cxn modelId="{24601C6D-7170-4C2D-B6D1-DDFDEFFB95F8}" type="presOf" srcId="{6637D844-7527-445A-9B01-E4249E2F942D}" destId="{65CFB4E4-B8C3-4E13-92A5-03B2830F8448}" srcOrd="0" destOrd="0" presId="urn:microsoft.com/office/officeart/2005/8/layout/process5"/>
    <dgm:cxn modelId="{77585A9B-E322-46BD-8148-796FE2A625EF}" type="presOf" srcId="{22B19791-A4C3-4499-AAA2-1BB8F76C75EF}" destId="{3D52C4A9-C56C-470F-AB0C-8986A772F368}" srcOrd="0" destOrd="0" presId="urn:microsoft.com/office/officeart/2005/8/layout/process5"/>
    <dgm:cxn modelId="{4C07381B-1EB2-42F9-81BB-C97C7E533331}" type="presOf" srcId="{0C9E9BCC-4836-4185-ADBD-B4766665EE57}" destId="{8EDE723A-579C-48CD-8525-861C6840D109}" srcOrd="1" destOrd="0" presId="urn:microsoft.com/office/officeart/2005/8/layout/process5"/>
    <dgm:cxn modelId="{31145679-14A8-44B1-BA65-0D8923FBA9FE}" type="presOf" srcId="{BB81DCA1-5D79-4DC0-ABD3-3F54A932CA15}" destId="{5B603F3A-065F-4384-AF5E-005444F17EED}" srcOrd="1" destOrd="0" presId="urn:microsoft.com/office/officeart/2005/8/layout/process5"/>
    <dgm:cxn modelId="{45999258-FBD3-4660-9CDB-E411A63F5A09}" type="presOf" srcId="{FBC1F783-ED45-4107-8071-CFF55C906A74}" destId="{6DC2B504-60BA-4FAA-95F6-8738E1513468}" srcOrd="0" destOrd="0" presId="urn:microsoft.com/office/officeart/2005/8/layout/process5"/>
    <dgm:cxn modelId="{702CBADB-CED6-4AA1-A5AE-F331E452365B}" srcId="{3410A66A-2933-4E4F-9A56-EE9B43FC448D}" destId="{9DEE2322-F8B2-477C-923D-D83CC3E5514B}" srcOrd="4" destOrd="0" parTransId="{FA5F3C92-ABA8-4E3E-AEB1-2D5F48CE3FB4}" sibTransId="{6637D844-7527-445A-9B01-E4249E2F942D}"/>
    <dgm:cxn modelId="{999D90BC-ED8A-4827-AE94-CAD0F5C78E2C}" type="presOf" srcId="{B31A48EB-DAED-4545-8B38-5E94C776E423}" destId="{6FFDF424-87A8-49F0-AE94-FE316E4AF2BA}" srcOrd="0" destOrd="0" presId="urn:microsoft.com/office/officeart/2005/8/layout/process5"/>
    <dgm:cxn modelId="{A3E49959-70C7-41D3-AA43-F6B26A4EEBFD}" type="presOf" srcId="{BB81DCA1-5D79-4DC0-ABD3-3F54A932CA15}" destId="{C39E5EA7-DCAE-4E26-A7F6-2ADB05C7C45C}" srcOrd="0" destOrd="0" presId="urn:microsoft.com/office/officeart/2005/8/layout/process5"/>
    <dgm:cxn modelId="{5E5140A3-DEB1-4B0A-9C43-09D2A91AF920}" type="presOf" srcId="{E58E29C1-0FBA-4FE1-8023-FB76BE1CF70D}" destId="{C35C0B92-0B18-44FC-82F7-8355DBA2B8EA}" srcOrd="0" destOrd="0" presId="urn:microsoft.com/office/officeart/2005/8/layout/process5"/>
    <dgm:cxn modelId="{22CD7395-550F-466E-8A88-3B92A3A02046}" type="presOf" srcId="{6637D844-7527-445A-9B01-E4249E2F942D}" destId="{865A5FE1-21F2-4F31-B9D2-5FF2BE3566C8}" srcOrd="1" destOrd="0" presId="urn:microsoft.com/office/officeart/2005/8/layout/process5"/>
    <dgm:cxn modelId="{6512C384-D276-4B79-BB28-FE28F85D5699}" type="presOf" srcId="{22B19791-A4C3-4499-AAA2-1BB8F76C75EF}" destId="{0EC25B2F-4636-446B-8ABF-0218D7A5306E}" srcOrd="1" destOrd="0" presId="urn:microsoft.com/office/officeart/2005/8/layout/process5"/>
    <dgm:cxn modelId="{1E4EBDDB-F7EC-4DAB-A449-945ECE36919A}" type="presOf" srcId="{ACDBB0DE-ADC8-434A-973F-BCB1E6ED2B20}" destId="{8FB9BD6A-D41C-49FC-9D9A-57AE047FA6B6}" srcOrd="0" destOrd="0" presId="urn:microsoft.com/office/officeart/2005/8/layout/process5"/>
    <dgm:cxn modelId="{1C1B4414-009D-4965-90D7-08512D4AA69B}" type="presParOf" srcId="{FEE42E12-FD8B-411D-AE0F-1513B517031A}" destId="{C35C0B92-0B18-44FC-82F7-8355DBA2B8EA}" srcOrd="0" destOrd="0" presId="urn:microsoft.com/office/officeart/2005/8/layout/process5"/>
    <dgm:cxn modelId="{2B67F6E0-3503-4B94-86B8-6AD2240095C7}" type="presParOf" srcId="{FEE42E12-FD8B-411D-AE0F-1513B517031A}" destId="{E4843877-49A8-40E6-8C09-211BBA67D50D}" srcOrd="1" destOrd="0" presId="urn:microsoft.com/office/officeart/2005/8/layout/process5"/>
    <dgm:cxn modelId="{329F9A72-3B15-4D72-973F-EE479051555E}" type="presParOf" srcId="{E4843877-49A8-40E6-8C09-211BBA67D50D}" destId="{8EDE723A-579C-48CD-8525-861C6840D109}" srcOrd="0" destOrd="0" presId="urn:microsoft.com/office/officeart/2005/8/layout/process5"/>
    <dgm:cxn modelId="{B67601BB-7016-4ED0-A2F1-B10B92447157}" type="presParOf" srcId="{FEE42E12-FD8B-411D-AE0F-1513B517031A}" destId="{6DC2B504-60BA-4FAA-95F6-8738E1513468}" srcOrd="2" destOrd="0" presId="urn:microsoft.com/office/officeart/2005/8/layout/process5"/>
    <dgm:cxn modelId="{50E93694-9899-405E-846F-539E16103DB7}" type="presParOf" srcId="{FEE42E12-FD8B-411D-AE0F-1513B517031A}" destId="{3D52C4A9-C56C-470F-AB0C-8986A772F368}" srcOrd="3" destOrd="0" presId="urn:microsoft.com/office/officeart/2005/8/layout/process5"/>
    <dgm:cxn modelId="{41BC23F0-A56D-4C8C-B2F3-2EAEF04C511F}" type="presParOf" srcId="{3D52C4A9-C56C-470F-AB0C-8986A772F368}" destId="{0EC25B2F-4636-446B-8ABF-0218D7A5306E}" srcOrd="0" destOrd="0" presId="urn:microsoft.com/office/officeart/2005/8/layout/process5"/>
    <dgm:cxn modelId="{7FC8414B-25D4-41D9-B1F5-21E47C58EC70}" type="presParOf" srcId="{FEE42E12-FD8B-411D-AE0F-1513B517031A}" destId="{BB9FF388-5C93-4AE7-8096-2A5883F0A9A5}" srcOrd="4" destOrd="0" presId="urn:microsoft.com/office/officeart/2005/8/layout/process5"/>
    <dgm:cxn modelId="{FE78C9D9-E5E4-48E3-A34E-8721688519BB}" type="presParOf" srcId="{FEE42E12-FD8B-411D-AE0F-1513B517031A}" destId="{058413A2-464C-40D5-98E7-1FAE6672726A}" srcOrd="5" destOrd="0" presId="urn:microsoft.com/office/officeart/2005/8/layout/process5"/>
    <dgm:cxn modelId="{6E1964FD-84C6-4465-A08A-8C91C6D98774}" type="presParOf" srcId="{058413A2-464C-40D5-98E7-1FAE6672726A}" destId="{81F7E347-5EA6-43F9-8224-785D416454D0}" srcOrd="0" destOrd="0" presId="urn:microsoft.com/office/officeart/2005/8/layout/process5"/>
    <dgm:cxn modelId="{D9EC4D43-8654-47E2-976C-70DE114BE668}" type="presParOf" srcId="{FEE42E12-FD8B-411D-AE0F-1513B517031A}" destId="{8FB9BD6A-D41C-49FC-9D9A-57AE047FA6B6}" srcOrd="6" destOrd="0" presId="urn:microsoft.com/office/officeart/2005/8/layout/process5"/>
    <dgm:cxn modelId="{762ADF5C-5B4D-406B-8663-65A6565FDDBE}" type="presParOf" srcId="{FEE42E12-FD8B-411D-AE0F-1513B517031A}" destId="{C39E5EA7-DCAE-4E26-A7F6-2ADB05C7C45C}" srcOrd="7" destOrd="0" presId="urn:microsoft.com/office/officeart/2005/8/layout/process5"/>
    <dgm:cxn modelId="{7ABCBDBC-A7BB-4E8A-9198-2A52F45AB7CD}" type="presParOf" srcId="{C39E5EA7-DCAE-4E26-A7F6-2ADB05C7C45C}" destId="{5B603F3A-065F-4384-AF5E-005444F17EED}" srcOrd="0" destOrd="0" presId="urn:microsoft.com/office/officeart/2005/8/layout/process5"/>
    <dgm:cxn modelId="{F985FE79-8C47-4EB7-AFF4-D55EF312975C}" type="presParOf" srcId="{FEE42E12-FD8B-411D-AE0F-1513B517031A}" destId="{B47DD503-61C2-4EB3-A23E-CCFC2C5B40D7}" srcOrd="8" destOrd="0" presId="urn:microsoft.com/office/officeart/2005/8/layout/process5"/>
    <dgm:cxn modelId="{78CE5B08-3EF8-4FD4-83BC-5A01E4F41C16}" type="presParOf" srcId="{FEE42E12-FD8B-411D-AE0F-1513B517031A}" destId="{65CFB4E4-B8C3-4E13-92A5-03B2830F8448}" srcOrd="9" destOrd="0" presId="urn:microsoft.com/office/officeart/2005/8/layout/process5"/>
    <dgm:cxn modelId="{4A84EE20-0C58-42E7-9663-14963F7A0BAC}" type="presParOf" srcId="{65CFB4E4-B8C3-4E13-92A5-03B2830F8448}" destId="{865A5FE1-21F2-4F31-B9D2-5FF2BE3566C8}" srcOrd="0" destOrd="0" presId="urn:microsoft.com/office/officeart/2005/8/layout/process5"/>
    <dgm:cxn modelId="{9EE7ADDA-5264-4D48-8586-10181FF06C1D}" type="presParOf" srcId="{FEE42E12-FD8B-411D-AE0F-1513B517031A}" destId="{6FFDF424-87A8-49F0-AE94-FE316E4AF2BA}" srcOrd="10" destOrd="0" presId="urn:microsoft.com/office/officeart/2005/8/layout/process5"/>
  </dgm:cxnLst>
  <dgm:bg/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8E2CC-0CD3-479C-AC6E-8E40C14058B5}">
      <dsp:nvSpPr>
        <dsp:cNvPr id="0" name=""/>
        <dsp:cNvSpPr/>
      </dsp:nvSpPr>
      <dsp:spPr>
        <a:xfrm>
          <a:off x="4535088" y="885669"/>
          <a:ext cx="3619951" cy="877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9362"/>
              </a:lnTo>
              <a:lnTo>
                <a:pt x="3619951" y="759362"/>
              </a:lnTo>
              <a:lnTo>
                <a:pt x="3619951" y="877541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26A6-864B-4BA7-9192-171133460D02}">
      <dsp:nvSpPr>
        <dsp:cNvPr id="0" name=""/>
        <dsp:cNvSpPr/>
      </dsp:nvSpPr>
      <dsp:spPr>
        <a:xfrm>
          <a:off x="4535088" y="885669"/>
          <a:ext cx="1036339" cy="883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5012"/>
              </a:lnTo>
              <a:lnTo>
                <a:pt x="1036339" y="765012"/>
              </a:lnTo>
              <a:lnTo>
                <a:pt x="1036339" y="883190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F34D4D-FB41-4FB6-8828-31614E6AFC81}">
      <dsp:nvSpPr>
        <dsp:cNvPr id="0" name=""/>
        <dsp:cNvSpPr/>
      </dsp:nvSpPr>
      <dsp:spPr>
        <a:xfrm>
          <a:off x="2972563" y="885669"/>
          <a:ext cx="1562524" cy="883357"/>
        </a:xfrm>
        <a:custGeom>
          <a:avLst/>
          <a:gdLst/>
          <a:ahLst/>
          <a:cxnLst/>
          <a:rect l="0" t="0" r="0" b="0"/>
          <a:pathLst>
            <a:path>
              <a:moveTo>
                <a:pt x="1562524" y="0"/>
              </a:moveTo>
              <a:lnTo>
                <a:pt x="1562524" y="765178"/>
              </a:lnTo>
              <a:lnTo>
                <a:pt x="0" y="765178"/>
              </a:lnTo>
              <a:lnTo>
                <a:pt x="0" y="883357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C23DA3-EF0E-4624-855A-54EE5FF6FD82}">
      <dsp:nvSpPr>
        <dsp:cNvPr id="0" name=""/>
        <dsp:cNvSpPr/>
      </dsp:nvSpPr>
      <dsp:spPr>
        <a:xfrm>
          <a:off x="592181" y="885669"/>
          <a:ext cx="3942906" cy="883387"/>
        </a:xfrm>
        <a:custGeom>
          <a:avLst/>
          <a:gdLst/>
          <a:ahLst/>
          <a:cxnLst/>
          <a:rect l="0" t="0" r="0" b="0"/>
          <a:pathLst>
            <a:path>
              <a:moveTo>
                <a:pt x="3942906" y="0"/>
              </a:moveTo>
              <a:lnTo>
                <a:pt x="3942906" y="765208"/>
              </a:lnTo>
              <a:lnTo>
                <a:pt x="0" y="765208"/>
              </a:lnTo>
              <a:lnTo>
                <a:pt x="0" y="883387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734D3D-ED0C-4B15-B3D9-52FBD5B1DEDA}">
      <dsp:nvSpPr>
        <dsp:cNvPr id="0" name=""/>
        <dsp:cNvSpPr/>
      </dsp:nvSpPr>
      <dsp:spPr>
        <a:xfrm>
          <a:off x="4156915" y="129324"/>
          <a:ext cx="756344" cy="75634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E150BE-0F81-4355-92E9-8E367EBEC92F}">
      <dsp:nvSpPr>
        <dsp:cNvPr id="0" name=""/>
        <dsp:cNvSpPr/>
      </dsp:nvSpPr>
      <dsp:spPr>
        <a:xfrm>
          <a:off x="4942008" y="211747"/>
          <a:ext cx="1734244" cy="462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Problem</a:t>
          </a:r>
          <a:endParaRPr lang="en-IN" sz="2400" kern="1200" dirty="0">
            <a:solidFill>
              <a:schemeClr val="bg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42008" y="211747"/>
        <a:ext cx="1734244" cy="462451"/>
      </dsp:txXfrm>
    </dsp:sp>
    <dsp:sp modelId="{0A656F62-BC99-4050-9683-6D54E050C211}">
      <dsp:nvSpPr>
        <dsp:cNvPr id="0" name=""/>
        <dsp:cNvSpPr/>
      </dsp:nvSpPr>
      <dsp:spPr>
        <a:xfrm>
          <a:off x="214008" y="1769056"/>
          <a:ext cx="756344" cy="75634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8D8964-25BC-4B21-B77D-207FDACF9F40}">
      <dsp:nvSpPr>
        <dsp:cNvPr id="0" name=""/>
        <dsp:cNvSpPr/>
      </dsp:nvSpPr>
      <dsp:spPr>
        <a:xfrm>
          <a:off x="166000" y="1133750"/>
          <a:ext cx="1501056" cy="756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Customer</a:t>
          </a:r>
        </a:p>
      </dsp:txBody>
      <dsp:txXfrm>
        <a:off x="166000" y="1133750"/>
        <a:ext cx="1501056" cy="756344"/>
      </dsp:txXfrm>
    </dsp:sp>
    <dsp:sp modelId="{D9D4709B-CCCF-4856-96A9-5321940E449B}">
      <dsp:nvSpPr>
        <dsp:cNvPr id="0" name=""/>
        <dsp:cNvSpPr/>
      </dsp:nvSpPr>
      <dsp:spPr>
        <a:xfrm>
          <a:off x="2594391" y="1769026"/>
          <a:ext cx="756344" cy="75634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207DDE-CD6C-4670-944B-AAE21E70E35B}">
      <dsp:nvSpPr>
        <dsp:cNvPr id="0" name=""/>
        <dsp:cNvSpPr/>
      </dsp:nvSpPr>
      <dsp:spPr>
        <a:xfrm>
          <a:off x="2460257" y="1133145"/>
          <a:ext cx="1184095" cy="756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Driver</a:t>
          </a:r>
        </a:p>
      </dsp:txBody>
      <dsp:txXfrm>
        <a:off x="2460257" y="1133145"/>
        <a:ext cx="1184095" cy="756344"/>
      </dsp:txXfrm>
    </dsp:sp>
    <dsp:sp modelId="{22C491AD-7237-4F29-B57A-5FE19B8AB160}">
      <dsp:nvSpPr>
        <dsp:cNvPr id="0" name=""/>
        <dsp:cNvSpPr/>
      </dsp:nvSpPr>
      <dsp:spPr>
        <a:xfrm>
          <a:off x="5193255" y="1768860"/>
          <a:ext cx="756344" cy="75634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E9B204-E1B2-4734-9BF3-2194B188666D}">
      <dsp:nvSpPr>
        <dsp:cNvPr id="0" name=""/>
        <dsp:cNvSpPr/>
      </dsp:nvSpPr>
      <dsp:spPr>
        <a:xfrm>
          <a:off x="4642129" y="1126678"/>
          <a:ext cx="1910526" cy="756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Vehicle/ Cabs</a:t>
          </a:r>
        </a:p>
      </dsp:txBody>
      <dsp:txXfrm>
        <a:off x="4642129" y="1126678"/>
        <a:ext cx="1910526" cy="756344"/>
      </dsp:txXfrm>
    </dsp:sp>
    <dsp:sp modelId="{DF6D524C-26FC-44B5-99D5-5806579E4B65}">
      <dsp:nvSpPr>
        <dsp:cNvPr id="0" name=""/>
        <dsp:cNvSpPr/>
      </dsp:nvSpPr>
      <dsp:spPr>
        <a:xfrm>
          <a:off x="7776867" y="1763210"/>
          <a:ext cx="756344" cy="756344"/>
        </a:xfrm>
        <a:prstGeom prst="ellipse">
          <a:avLst/>
        </a:prstGeom>
        <a:blipFill>
          <a:blip xmlns:r="http://schemas.openxmlformats.org/officeDocument/2006/relationships"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888AF93-4972-4EB7-A4C3-0836EEC1525C}">
      <dsp:nvSpPr>
        <dsp:cNvPr id="0" name=""/>
        <dsp:cNvSpPr/>
      </dsp:nvSpPr>
      <dsp:spPr>
        <a:xfrm>
          <a:off x="7091849" y="1214179"/>
          <a:ext cx="1950733" cy="55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Miscellaneous</a:t>
          </a:r>
        </a:p>
      </dsp:txBody>
      <dsp:txXfrm>
        <a:off x="7091849" y="1214179"/>
        <a:ext cx="1950733" cy="550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5C0B92-0B18-44FC-82F7-8355DBA2B8EA}">
      <dsp:nvSpPr>
        <dsp:cNvPr id="0" name=""/>
        <dsp:cNvSpPr/>
      </dsp:nvSpPr>
      <dsp:spPr>
        <a:xfrm>
          <a:off x="6383" y="181614"/>
          <a:ext cx="1907942" cy="114476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55000" cap="flat" cmpd="thickThin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>
              <a:solidFill>
                <a:schemeClr val="tx1"/>
              </a:solidFill>
            </a:rPr>
            <a:t>Collect data</a:t>
          </a:r>
        </a:p>
      </dsp:txBody>
      <dsp:txXfrm>
        <a:off x="39912" y="215143"/>
        <a:ext cx="1840884" cy="1077707"/>
      </dsp:txXfrm>
    </dsp:sp>
    <dsp:sp modelId="{E4843877-49A8-40E6-8C09-211BBA67D50D}">
      <dsp:nvSpPr>
        <dsp:cNvPr id="0" name=""/>
        <dsp:cNvSpPr/>
      </dsp:nvSpPr>
      <dsp:spPr>
        <a:xfrm>
          <a:off x="2082225" y="517412"/>
          <a:ext cx="404483" cy="473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>
            <a:solidFill>
              <a:schemeClr val="tx1"/>
            </a:solidFill>
          </a:endParaRPr>
        </a:p>
      </dsp:txBody>
      <dsp:txXfrm>
        <a:off x="2082225" y="612046"/>
        <a:ext cx="283138" cy="283901"/>
      </dsp:txXfrm>
    </dsp:sp>
    <dsp:sp modelId="{6DC2B504-60BA-4FAA-95F6-8738E1513468}">
      <dsp:nvSpPr>
        <dsp:cNvPr id="0" name=""/>
        <dsp:cNvSpPr/>
      </dsp:nvSpPr>
      <dsp:spPr>
        <a:xfrm>
          <a:off x="2677503" y="181614"/>
          <a:ext cx="1907942" cy="114476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55000" cap="flat" cmpd="thickThin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>
              <a:solidFill>
                <a:schemeClr val="tx1"/>
              </a:solidFill>
            </a:rPr>
            <a:t>Build Classification Algorithms</a:t>
          </a:r>
        </a:p>
      </dsp:txBody>
      <dsp:txXfrm>
        <a:off x="2711032" y="215143"/>
        <a:ext cx="1840884" cy="1077707"/>
      </dsp:txXfrm>
    </dsp:sp>
    <dsp:sp modelId="{3D52C4A9-C56C-470F-AB0C-8986A772F368}">
      <dsp:nvSpPr>
        <dsp:cNvPr id="0" name=""/>
        <dsp:cNvSpPr/>
      </dsp:nvSpPr>
      <dsp:spPr>
        <a:xfrm>
          <a:off x="4753344" y="517412"/>
          <a:ext cx="404483" cy="473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>
            <a:solidFill>
              <a:schemeClr val="tx1"/>
            </a:solidFill>
          </a:endParaRPr>
        </a:p>
      </dsp:txBody>
      <dsp:txXfrm>
        <a:off x="4753344" y="612046"/>
        <a:ext cx="283138" cy="283901"/>
      </dsp:txXfrm>
    </dsp:sp>
    <dsp:sp modelId="{BB9FF388-5C93-4AE7-8096-2A5883F0A9A5}">
      <dsp:nvSpPr>
        <dsp:cNvPr id="0" name=""/>
        <dsp:cNvSpPr/>
      </dsp:nvSpPr>
      <dsp:spPr>
        <a:xfrm>
          <a:off x="5348622" y="181614"/>
          <a:ext cx="1907942" cy="114476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55000" cap="flat" cmpd="thickThin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>
              <a:solidFill>
                <a:schemeClr val="tx1"/>
              </a:solidFill>
            </a:rPr>
            <a:t>Try ensemble methods</a:t>
          </a:r>
        </a:p>
      </dsp:txBody>
      <dsp:txXfrm>
        <a:off x="5382151" y="215143"/>
        <a:ext cx="1840884" cy="1077707"/>
      </dsp:txXfrm>
    </dsp:sp>
    <dsp:sp modelId="{058413A2-464C-40D5-98E7-1FAE6672726A}">
      <dsp:nvSpPr>
        <dsp:cNvPr id="0" name=""/>
        <dsp:cNvSpPr/>
      </dsp:nvSpPr>
      <dsp:spPr>
        <a:xfrm rot="5400000">
          <a:off x="6100352" y="1459935"/>
          <a:ext cx="404483" cy="473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>
            <a:solidFill>
              <a:schemeClr val="tx1"/>
            </a:solidFill>
          </a:endParaRPr>
        </a:p>
      </dsp:txBody>
      <dsp:txXfrm rot="-5400000">
        <a:off x="6160644" y="1494278"/>
        <a:ext cx="283901" cy="283138"/>
      </dsp:txXfrm>
    </dsp:sp>
    <dsp:sp modelId="{8FB9BD6A-D41C-49FC-9D9A-57AE047FA6B6}">
      <dsp:nvSpPr>
        <dsp:cNvPr id="0" name=""/>
        <dsp:cNvSpPr/>
      </dsp:nvSpPr>
      <dsp:spPr>
        <a:xfrm>
          <a:off x="5348622" y="2089557"/>
          <a:ext cx="1907942" cy="114476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55000" cap="flat" cmpd="thickThin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solidFill>
                <a:schemeClr val="tx1"/>
              </a:solidFill>
            </a:rPr>
            <a:t>Input </a:t>
          </a:r>
          <a:r>
            <a:rPr lang="en-IN" sz="1200" kern="1200" dirty="0">
              <a:solidFill>
                <a:schemeClr val="tx1"/>
              </a:solidFill>
            </a:rPr>
            <a:t>present customer data</a:t>
          </a:r>
        </a:p>
      </dsp:txBody>
      <dsp:txXfrm>
        <a:off x="5382151" y="2123086"/>
        <a:ext cx="1840884" cy="1077707"/>
      </dsp:txXfrm>
    </dsp:sp>
    <dsp:sp modelId="{C39E5EA7-DCAE-4E26-A7F6-2ADB05C7C45C}">
      <dsp:nvSpPr>
        <dsp:cNvPr id="0" name=""/>
        <dsp:cNvSpPr/>
      </dsp:nvSpPr>
      <dsp:spPr>
        <a:xfrm rot="10800000">
          <a:off x="4776240" y="2425354"/>
          <a:ext cx="404483" cy="473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>
            <a:solidFill>
              <a:schemeClr val="tx1"/>
            </a:solidFill>
          </a:endParaRPr>
        </a:p>
      </dsp:txBody>
      <dsp:txXfrm rot="10800000">
        <a:off x="4897585" y="2519988"/>
        <a:ext cx="283138" cy="283901"/>
      </dsp:txXfrm>
    </dsp:sp>
    <dsp:sp modelId="{B47DD503-61C2-4EB3-A23E-CCFC2C5B40D7}">
      <dsp:nvSpPr>
        <dsp:cNvPr id="0" name=""/>
        <dsp:cNvSpPr/>
      </dsp:nvSpPr>
      <dsp:spPr>
        <a:xfrm>
          <a:off x="2677503" y="2089557"/>
          <a:ext cx="1907942" cy="114476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55000" cap="flat" cmpd="thickThin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>
              <a:solidFill>
                <a:schemeClr val="tx1"/>
              </a:solidFill>
            </a:rPr>
            <a:t>Get count of customers who probably will leave Uber</a:t>
          </a:r>
        </a:p>
      </dsp:txBody>
      <dsp:txXfrm>
        <a:off x="2711032" y="2123086"/>
        <a:ext cx="1840884" cy="1077707"/>
      </dsp:txXfrm>
    </dsp:sp>
    <dsp:sp modelId="{65CFB4E4-B8C3-4E13-92A5-03B2830F8448}">
      <dsp:nvSpPr>
        <dsp:cNvPr id="0" name=""/>
        <dsp:cNvSpPr/>
      </dsp:nvSpPr>
      <dsp:spPr>
        <a:xfrm rot="10800000">
          <a:off x="2105120" y="2425354"/>
          <a:ext cx="404483" cy="473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>
            <a:solidFill>
              <a:schemeClr val="tx1"/>
            </a:solidFill>
          </a:endParaRPr>
        </a:p>
      </dsp:txBody>
      <dsp:txXfrm rot="10800000">
        <a:off x="2226465" y="2519988"/>
        <a:ext cx="283138" cy="283901"/>
      </dsp:txXfrm>
    </dsp:sp>
    <dsp:sp modelId="{6FFDF424-87A8-49F0-AE94-FE316E4AF2BA}">
      <dsp:nvSpPr>
        <dsp:cNvPr id="0" name=""/>
        <dsp:cNvSpPr/>
      </dsp:nvSpPr>
      <dsp:spPr>
        <a:xfrm>
          <a:off x="6383" y="2089557"/>
          <a:ext cx="1907942" cy="114476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55000" cap="flat" cmpd="thickThin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>
              <a:solidFill>
                <a:schemeClr val="tx1"/>
              </a:solidFill>
            </a:rPr>
            <a:t>Apply Time series algorithm to get attrition for particular time period</a:t>
          </a:r>
        </a:p>
      </dsp:txBody>
      <dsp:txXfrm>
        <a:off x="39912" y="2123086"/>
        <a:ext cx="1840884" cy="1077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064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afc3aad8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afc3aad8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b0a2da82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b0a2da82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b09082d2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b09082d2b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b09082d2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b09082d2b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b09082d2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b09082d2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b09082d2b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b09082d2b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b09082d2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b09082d2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1" y="3498110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314451"/>
            <a:ext cx="7772400" cy="137232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2708705"/>
            <a:ext cx="7772400" cy="899778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3714750"/>
            <a:ext cx="9147765" cy="1434066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7/30/2019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10997"/>
            <a:ext cx="8229600" cy="328955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05980"/>
            <a:ext cx="1777470" cy="419457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324600" cy="419457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84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794784"/>
            <a:ext cx="7772400" cy="13716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198784"/>
            <a:ext cx="4572000" cy="1091166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Chevron 6"/>
          <p:cNvSpPr/>
          <p:nvPr/>
        </p:nvSpPr>
        <p:spPr>
          <a:xfrm>
            <a:off x="3636680" y="2254104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2254104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099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099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057650"/>
            <a:ext cx="4040188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7" y="4057650"/>
            <a:ext cx="4041775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083221"/>
            <a:ext cx="4040188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083221"/>
            <a:ext cx="4041775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57600"/>
            <a:ext cx="7481776" cy="3429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4016327"/>
            <a:ext cx="3974592" cy="6858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05740"/>
            <a:ext cx="7479792" cy="3429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4805958"/>
            <a:ext cx="1920240" cy="27432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4082552"/>
            <a:ext cx="7162800" cy="486174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42476"/>
            <a:ext cx="8686800" cy="329184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7/30/2019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3" y="4805958"/>
            <a:ext cx="2350681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48842"/>
            <a:ext cx="8075432" cy="422004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4458702"/>
            <a:ext cx="4940624" cy="69080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4454258"/>
            <a:ext cx="3690451" cy="7000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4343440"/>
            <a:ext cx="3402314" cy="810651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6" y="4340804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3741330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3741330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4458702"/>
            <a:ext cx="4940624" cy="69080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4454258"/>
            <a:ext cx="3690451" cy="7000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4343440"/>
            <a:ext cx="3402314" cy="810651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6" y="4340804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110997"/>
            <a:ext cx="8229600" cy="339447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7/30/2019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3" y="4805958"/>
            <a:ext cx="2350681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c.gov/Archives/edgar/data/1543151/000119312519103850/d647752ds1.htm" TargetMode="External"/><Relationship Id="rId3" Type="http://schemas.openxmlformats.org/officeDocument/2006/relationships/hyperlink" Target="https://uxdesign.cc/uber-v-s-ola-cabs-in-india-6-things-you-dont-know-about-ridesharing-apps-localization-1ad806203662" TargetMode="External"/><Relationship Id="rId7" Type="http://schemas.openxmlformats.org/officeDocument/2006/relationships/hyperlink" Target="https://www.marketing91.com/uber-competitors/" TargetMode="External"/><Relationship Id="rId2" Type="http://schemas.openxmlformats.org/officeDocument/2006/relationships/hyperlink" Target="https://www.forbes.com/sites/krnkashyap/2016/09/21/its-uber-vs-ola-for-the-battle-of-supremacy-in-the-indian-market/#1a0b736dd99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irstpost.com/india/drunk-ola-drivers-gangrape-kill-minor-in-kolkata-accused-arrested-body-recovered-2984604.html" TargetMode="External"/><Relationship Id="rId5" Type="http://schemas.openxmlformats.org/officeDocument/2006/relationships/hyperlink" Target="https://www.cnbc.com/2019/04/11/uber-releases-s-1-filing-for-ipo.html" TargetMode="External"/><Relationship Id="rId4" Type="http://schemas.openxmlformats.org/officeDocument/2006/relationships/hyperlink" Target="https://news.crunchbase.com/news/inside-the-uber-s-1-revenue-growth-and-losses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92" y="-1"/>
            <a:ext cx="9171991" cy="5169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"/>
          <p:cNvSpPr txBox="1">
            <a:spLocks noGrp="1"/>
          </p:cNvSpPr>
          <p:nvPr>
            <p:ph type="ctrTitle"/>
          </p:nvPr>
        </p:nvSpPr>
        <p:spPr>
          <a:xfrm>
            <a:off x="3236679" y="4293904"/>
            <a:ext cx="2975100" cy="8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434343"/>
                </a:solidFill>
              </a:rPr>
              <a:t>Analysis</a:t>
            </a:r>
            <a:endParaRPr sz="4800" dirty="0">
              <a:solidFill>
                <a:srgbClr val="434343"/>
              </a:solidFill>
            </a:endParaRPr>
          </a:p>
        </p:txBody>
      </p:sp>
      <p:sp>
        <p:nvSpPr>
          <p:cNvPr id="279" name="Google Shape;279;p13"/>
          <p:cNvSpPr txBox="1">
            <a:spLocks noGrp="1"/>
          </p:cNvSpPr>
          <p:nvPr>
            <p:ph type="subTitle" idx="1"/>
          </p:nvPr>
        </p:nvSpPr>
        <p:spPr>
          <a:xfrm>
            <a:off x="7039155" y="2848065"/>
            <a:ext cx="1989625" cy="19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34343"/>
                </a:solidFill>
              </a:rPr>
              <a:t>Sri Krishna</a:t>
            </a:r>
            <a:endParaRPr sz="1800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34343"/>
                </a:solidFill>
              </a:rPr>
              <a:t>Hemanth</a:t>
            </a:r>
            <a:endParaRPr sz="1800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34343"/>
                </a:solidFill>
              </a:rPr>
              <a:t>Rahul</a:t>
            </a:r>
            <a:endParaRPr sz="1800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34343"/>
                </a:solidFill>
              </a:rPr>
              <a:t>Vishal</a:t>
            </a:r>
            <a:endParaRPr sz="18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>
            <a:spLocks noGrp="1"/>
          </p:cNvSpPr>
          <p:nvPr>
            <p:ph type="title"/>
          </p:nvPr>
        </p:nvSpPr>
        <p:spPr>
          <a:xfrm>
            <a:off x="481626" y="453878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Miscellaneous- Ghost Pack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5" name="Google Shape;335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336" name="Google Shape;336;p21"/>
          <p:cNvGraphicFramePr/>
          <p:nvPr>
            <p:extLst>
              <p:ext uri="{D42A27DB-BD31-4B8C-83A1-F6EECF244321}">
                <p14:modId xmlns:p14="http://schemas.microsoft.com/office/powerpoint/2010/main" val="3883437665"/>
              </p:ext>
            </p:extLst>
          </p:nvPr>
        </p:nvGraphicFramePr>
        <p:xfrm>
          <a:off x="1037621" y="1522190"/>
          <a:ext cx="7309757" cy="2255400"/>
        </p:xfrm>
        <a:graphic>
          <a:graphicData uri="http://schemas.openxmlformats.org/drawingml/2006/table">
            <a:tbl>
              <a:tblPr>
                <a:noFill/>
                <a:tableStyleId>{131960E2-07CD-41F8-BD3E-24825F496239}</a:tableStyleId>
              </a:tblPr>
              <a:tblGrid>
                <a:gridCol w="2870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9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5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Problems</a:t>
                      </a:r>
                      <a:endParaRPr sz="2000" b="1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Recommendations</a:t>
                      </a:r>
                      <a:endParaRPr sz="2000" b="1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5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App Interface </a:t>
                      </a:r>
                      <a:endParaRPr sz="20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Make app easy to navigate and use</a:t>
                      </a:r>
                      <a:endParaRPr sz="20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5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App malfunction</a:t>
                      </a:r>
                      <a:endParaRPr sz="200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Proper QA testing and fix bugs</a:t>
                      </a:r>
                      <a:endParaRPr sz="20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5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Customer care (availability)</a:t>
                      </a:r>
                      <a:endParaRPr sz="20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Provide call center for immediate support</a:t>
                      </a:r>
                      <a:endParaRPr sz="20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2399506" y="2541599"/>
            <a:ext cx="4330700" cy="1682750"/>
            <a:chOff x="2399506" y="2541599"/>
            <a:chExt cx="4330700" cy="1682750"/>
          </a:xfrm>
        </p:grpSpPr>
        <p:grpSp>
          <p:nvGrpSpPr>
            <p:cNvPr id="34" name="Group 33"/>
            <p:cNvGrpSpPr/>
            <p:nvPr/>
          </p:nvGrpSpPr>
          <p:grpSpPr>
            <a:xfrm>
              <a:off x="2399506" y="2541599"/>
              <a:ext cx="4330700" cy="1682750"/>
              <a:chOff x="2399506" y="2541599"/>
              <a:chExt cx="4330700" cy="1682750"/>
            </a:xfrm>
            <a:solidFill>
              <a:srgbClr val="FF0000"/>
            </a:solidFill>
          </p:grpSpPr>
          <p:grpSp>
            <p:nvGrpSpPr>
              <p:cNvPr id="30" name="Group 29"/>
              <p:cNvGrpSpPr/>
              <p:nvPr/>
            </p:nvGrpSpPr>
            <p:grpSpPr>
              <a:xfrm>
                <a:off x="2399506" y="2541599"/>
                <a:ext cx="4330700" cy="1682750"/>
                <a:chOff x="2501900" y="2571750"/>
                <a:chExt cx="4330700" cy="1682750"/>
              </a:xfrm>
              <a:grpFill/>
            </p:grpSpPr>
            <p:cxnSp>
              <p:nvCxnSpPr>
                <p:cNvPr id="28" name="Straight Connector 27"/>
                <p:cNvCxnSpPr>
                  <a:stCxn id="24" idx="5"/>
                </p:cNvCxnSpPr>
                <p:nvPr/>
              </p:nvCxnSpPr>
              <p:spPr>
                <a:xfrm flipV="1">
                  <a:off x="2705100" y="2571750"/>
                  <a:ext cx="0" cy="527050"/>
                </a:xfrm>
                <a:prstGeom prst="line">
                  <a:avLst/>
                </a:prstGeom>
                <a:grpFill/>
                <a:ln w="1905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75000"/>
                        </a:schemeClr>
                      </a:gs>
                      <a:gs pos="8300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V="1">
                  <a:off x="6613525" y="2571750"/>
                  <a:ext cx="0" cy="527050"/>
                </a:xfrm>
                <a:prstGeom prst="line">
                  <a:avLst/>
                </a:prstGeom>
                <a:grpFill/>
                <a:ln w="1905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75000"/>
                        </a:schemeClr>
                      </a:gs>
                      <a:gs pos="8300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Freeform 23"/>
                <p:cNvSpPr/>
                <p:nvPr/>
              </p:nvSpPr>
              <p:spPr>
                <a:xfrm>
                  <a:off x="2501900" y="2870200"/>
                  <a:ext cx="4330700" cy="1384300"/>
                </a:xfrm>
                <a:custGeom>
                  <a:avLst/>
                  <a:gdLst>
                    <a:gd name="connsiteX0" fmla="*/ 4121150 w 4330700"/>
                    <a:gd name="connsiteY0" fmla="*/ 228600 h 1384300"/>
                    <a:gd name="connsiteX1" fmla="*/ 4070350 w 4330700"/>
                    <a:gd name="connsiteY1" fmla="*/ 282575 h 1384300"/>
                    <a:gd name="connsiteX2" fmla="*/ 4121150 w 4330700"/>
                    <a:gd name="connsiteY2" fmla="*/ 336550 h 1384300"/>
                    <a:gd name="connsiteX3" fmla="*/ 4171950 w 4330700"/>
                    <a:gd name="connsiteY3" fmla="*/ 282575 h 1384300"/>
                    <a:gd name="connsiteX4" fmla="*/ 4121150 w 4330700"/>
                    <a:gd name="connsiteY4" fmla="*/ 228600 h 1384300"/>
                    <a:gd name="connsiteX5" fmla="*/ 203200 w 4330700"/>
                    <a:gd name="connsiteY5" fmla="*/ 228600 h 1384300"/>
                    <a:gd name="connsiteX6" fmla="*/ 152400 w 4330700"/>
                    <a:gd name="connsiteY6" fmla="*/ 282575 h 1384300"/>
                    <a:gd name="connsiteX7" fmla="*/ 203200 w 4330700"/>
                    <a:gd name="connsiteY7" fmla="*/ 336550 h 1384300"/>
                    <a:gd name="connsiteX8" fmla="*/ 254000 w 4330700"/>
                    <a:gd name="connsiteY8" fmla="*/ 282575 h 1384300"/>
                    <a:gd name="connsiteX9" fmla="*/ 203200 w 4330700"/>
                    <a:gd name="connsiteY9" fmla="*/ 228600 h 1384300"/>
                    <a:gd name="connsiteX10" fmla="*/ 0 w 4330700"/>
                    <a:gd name="connsiteY10" fmla="*/ 0 h 1384300"/>
                    <a:gd name="connsiteX11" fmla="*/ 4330700 w 4330700"/>
                    <a:gd name="connsiteY11" fmla="*/ 0 h 1384300"/>
                    <a:gd name="connsiteX12" fmla="*/ 4330700 w 4330700"/>
                    <a:gd name="connsiteY12" fmla="*/ 1384300 h 1384300"/>
                    <a:gd name="connsiteX13" fmla="*/ 0 w 4330700"/>
                    <a:gd name="connsiteY13" fmla="*/ 1384300 h 138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330700" h="1384300">
                      <a:moveTo>
                        <a:pt x="4121150" y="228600"/>
                      </a:moveTo>
                      <a:cubicBezTo>
                        <a:pt x="4093094" y="228600"/>
                        <a:pt x="4070350" y="252765"/>
                        <a:pt x="4070350" y="282575"/>
                      </a:cubicBezTo>
                      <a:cubicBezTo>
                        <a:pt x="4070350" y="312385"/>
                        <a:pt x="4093094" y="336550"/>
                        <a:pt x="4121150" y="336550"/>
                      </a:cubicBezTo>
                      <a:cubicBezTo>
                        <a:pt x="4149206" y="336550"/>
                        <a:pt x="4171950" y="312385"/>
                        <a:pt x="4171950" y="282575"/>
                      </a:cubicBezTo>
                      <a:cubicBezTo>
                        <a:pt x="4171950" y="252765"/>
                        <a:pt x="4149206" y="228600"/>
                        <a:pt x="4121150" y="228600"/>
                      </a:cubicBezTo>
                      <a:close/>
                      <a:moveTo>
                        <a:pt x="203200" y="228600"/>
                      </a:moveTo>
                      <a:cubicBezTo>
                        <a:pt x="175144" y="228600"/>
                        <a:pt x="152400" y="252765"/>
                        <a:pt x="152400" y="282575"/>
                      </a:cubicBezTo>
                      <a:cubicBezTo>
                        <a:pt x="152400" y="312385"/>
                        <a:pt x="175144" y="336550"/>
                        <a:pt x="203200" y="336550"/>
                      </a:cubicBezTo>
                      <a:cubicBezTo>
                        <a:pt x="231256" y="336550"/>
                        <a:pt x="254000" y="312385"/>
                        <a:pt x="254000" y="282575"/>
                      </a:cubicBezTo>
                      <a:cubicBezTo>
                        <a:pt x="254000" y="252765"/>
                        <a:pt x="231256" y="228600"/>
                        <a:pt x="203200" y="228600"/>
                      </a:cubicBezTo>
                      <a:close/>
                      <a:moveTo>
                        <a:pt x="0" y="0"/>
                      </a:moveTo>
                      <a:lnTo>
                        <a:pt x="4330700" y="0"/>
                      </a:lnTo>
                      <a:lnTo>
                        <a:pt x="4330700" y="1384300"/>
                      </a:lnTo>
                      <a:lnTo>
                        <a:pt x="0" y="1384300"/>
                      </a:lnTo>
                      <a:close/>
                    </a:path>
                  </a:pathLst>
                </a:custGeom>
                <a:solidFill>
                  <a:srgbClr val="00A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3183774" y="3147478"/>
                <a:ext cx="274628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 Analysis</a:t>
                </a:r>
                <a:endParaRPr lang="en-IN" sz="4400" dirty="0"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37" name="Multiply 36"/>
            <p:cNvSpPr/>
            <p:nvPr/>
          </p:nvSpPr>
          <p:spPr>
            <a:xfrm>
              <a:off x="2557389" y="3007155"/>
              <a:ext cx="90634" cy="118109"/>
            </a:xfrm>
            <a:prstGeom prst="mathMultiply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4000">
                  <a:schemeClr val="bg1">
                    <a:lumMod val="75000"/>
                  </a:schemeClr>
                </a:gs>
                <a:gs pos="59000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Multiply 37"/>
            <p:cNvSpPr/>
            <p:nvPr/>
          </p:nvSpPr>
          <p:spPr>
            <a:xfrm>
              <a:off x="6465814" y="3011599"/>
              <a:ext cx="90634" cy="118109"/>
            </a:xfrm>
            <a:prstGeom prst="mathMultiply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4000">
                  <a:schemeClr val="bg1">
                    <a:lumMod val="75000"/>
                  </a:schemeClr>
                </a:gs>
                <a:gs pos="59000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40" name="Group 39"/>
          <p:cNvGrpSpPr/>
          <p:nvPr/>
        </p:nvGrpSpPr>
        <p:grpSpPr>
          <a:xfrm>
            <a:off x="1832542" y="1"/>
            <a:ext cx="5464629" cy="2571749"/>
            <a:chOff x="1832542" y="1"/>
            <a:chExt cx="5464629" cy="2571749"/>
          </a:xfrm>
        </p:grpSpPr>
        <p:sp>
          <p:nvSpPr>
            <p:cNvPr id="13" name="Freeform 12"/>
            <p:cNvSpPr/>
            <p:nvPr/>
          </p:nvSpPr>
          <p:spPr>
            <a:xfrm>
              <a:off x="1832542" y="684894"/>
              <a:ext cx="5464629" cy="1886856"/>
            </a:xfrm>
            <a:custGeom>
              <a:avLst/>
              <a:gdLst>
                <a:gd name="connsiteX0" fmla="*/ 206828 w 5464629"/>
                <a:gd name="connsiteY0" fmla="*/ 222249 h 1886856"/>
                <a:gd name="connsiteX1" fmla="*/ 152399 w 5464629"/>
                <a:gd name="connsiteY1" fmla="*/ 276678 h 1886856"/>
                <a:gd name="connsiteX2" fmla="*/ 206828 w 5464629"/>
                <a:gd name="connsiteY2" fmla="*/ 331107 h 1886856"/>
                <a:gd name="connsiteX3" fmla="*/ 261257 w 5464629"/>
                <a:gd name="connsiteY3" fmla="*/ 276678 h 1886856"/>
                <a:gd name="connsiteX4" fmla="*/ 206828 w 5464629"/>
                <a:gd name="connsiteY4" fmla="*/ 222249 h 1886856"/>
                <a:gd name="connsiteX5" fmla="*/ 5236028 w 5464629"/>
                <a:gd name="connsiteY5" fmla="*/ 222248 h 1886856"/>
                <a:gd name="connsiteX6" fmla="*/ 5181599 w 5464629"/>
                <a:gd name="connsiteY6" fmla="*/ 276677 h 1886856"/>
                <a:gd name="connsiteX7" fmla="*/ 5236028 w 5464629"/>
                <a:gd name="connsiteY7" fmla="*/ 331106 h 1886856"/>
                <a:gd name="connsiteX8" fmla="*/ 5290457 w 5464629"/>
                <a:gd name="connsiteY8" fmla="*/ 276677 h 1886856"/>
                <a:gd name="connsiteX9" fmla="*/ 5236028 w 5464629"/>
                <a:gd name="connsiteY9" fmla="*/ 222248 h 1886856"/>
                <a:gd name="connsiteX10" fmla="*/ 0 w 5464629"/>
                <a:gd name="connsiteY10" fmla="*/ 0 h 1886856"/>
                <a:gd name="connsiteX11" fmla="*/ 5464629 w 5464629"/>
                <a:gd name="connsiteY11" fmla="*/ 0 h 1886856"/>
                <a:gd name="connsiteX12" fmla="*/ 5464629 w 5464629"/>
                <a:gd name="connsiteY12" fmla="*/ 1886856 h 1886856"/>
                <a:gd name="connsiteX13" fmla="*/ 0 w 5464629"/>
                <a:gd name="connsiteY13" fmla="*/ 1886856 h 188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64629" h="1886856">
                  <a:moveTo>
                    <a:pt x="206828" y="222249"/>
                  </a:moveTo>
                  <a:cubicBezTo>
                    <a:pt x="176768" y="222249"/>
                    <a:pt x="152399" y="246618"/>
                    <a:pt x="152399" y="276678"/>
                  </a:cubicBezTo>
                  <a:cubicBezTo>
                    <a:pt x="152399" y="306738"/>
                    <a:pt x="176768" y="331107"/>
                    <a:pt x="206828" y="331107"/>
                  </a:cubicBezTo>
                  <a:cubicBezTo>
                    <a:pt x="236888" y="331107"/>
                    <a:pt x="261257" y="306738"/>
                    <a:pt x="261257" y="276678"/>
                  </a:cubicBezTo>
                  <a:cubicBezTo>
                    <a:pt x="261257" y="246618"/>
                    <a:pt x="236888" y="222249"/>
                    <a:pt x="206828" y="222249"/>
                  </a:cubicBezTo>
                  <a:close/>
                  <a:moveTo>
                    <a:pt x="5236028" y="222248"/>
                  </a:moveTo>
                  <a:cubicBezTo>
                    <a:pt x="5205968" y="222248"/>
                    <a:pt x="5181599" y="246617"/>
                    <a:pt x="5181599" y="276677"/>
                  </a:cubicBezTo>
                  <a:cubicBezTo>
                    <a:pt x="5181599" y="306737"/>
                    <a:pt x="5205968" y="331106"/>
                    <a:pt x="5236028" y="331106"/>
                  </a:cubicBezTo>
                  <a:cubicBezTo>
                    <a:pt x="5266088" y="331106"/>
                    <a:pt x="5290457" y="306737"/>
                    <a:pt x="5290457" y="276677"/>
                  </a:cubicBezTo>
                  <a:cubicBezTo>
                    <a:pt x="5290457" y="246617"/>
                    <a:pt x="5266088" y="222248"/>
                    <a:pt x="5236028" y="222248"/>
                  </a:cubicBezTo>
                  <a:close/>
                  <a:moveTo>
                    <a:pt x="0" y="0"/>
                  </a:moveTo>
                  <a:lnTo>
                    <a:pt x="5464629" y="0"/>
                  </a:lnTo>
                  <a:lnTo>
                    <a:pt x="5464629" y="1886856"/>
                  </a:lnTo>
                  <a:lnTo>
                    <a:pt x="0" y="1886856"/>
                  </a:ln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995341" y="1"/>
              <a:ext cx="5118547" cy="2023220"/>
              <a:chOff x="1995341" y="1"/>
              <a:chExt cx="5118547" cy="2023220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H="1" flipV="1">
                <a:off x="7068571" y="1"/>
                <a:ext cx="6236" cy="923924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21000">
                      <a:schemeClr val="bg1">
                        <a:lumMod val="50000"/>
                      </a:schemeClr>
                    </a:gs>
                    <a:gs pos="52000">
                      <a:schemeClr val="accent1">
                        <a:lumMod val="45000"/>
                        <a:lumOff val="55000"/>
                      </a:schemeClr>
                    </a:gs>
                    <a:gs pos="93000">
                      <a:schemeClr val="bg1">
                        <a:lumMod val="65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 flipV="1">
                <a:off x="2032114" y="1"/>
                <a:ext cx="6236" cy="923924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21000">
                      <a:schemeClr val="bg1">
                        <a:lumMod val="50000"/>
                      </a:schemeClr>
                    </a:gs>
                    <a:gs pos="52000">
                      <a:schemeClr val="accent1">
                        <a:lumMod val="45000"/>
                        <a:lumOff val="55000"/>
                      </a:schemeClr>
                    </a:gs>
                    <a:gs pos="93000">
                      <a:schemeClr val="bg1">
                        <a:lumMod val="6500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2085975" y="1192224"/>
                <a:ext cx="48555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  COMPETITOR </a:t>
                </a:r>
                <a:endParaRPr lang="en-IN" sz="4800" dirty="0"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5" name="Multiply 34"/>
              <p:cNvSpPr/>
              <p:nvPr/>
            </p:nvSpPr>
            <p:spPr>
              <a:xfrm>
                <a:off x="1995341" y="850266"/>
                <a:ext cx="90634" cy="118109"/>
              </a:xfrm>
              <a:prstGeom prst="mathMultiply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34000">
                    <a:schemeClr val="bg1">
                      <a:lumMod val="75000"/>
                    </a:schemeClr>
                  </a:gs>
                  <a:gs pos="5900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" name="Multiply 35"/>
              <p:cNvSpPr/>
              <p:nvPr/>
            </p:nvSpPr>
            <p:spPr>
              <a:xfrm>
                <a:off x="7023254" y="850266"/>
                <a:ext cx="90634" cy="118109"/>
              </a:xfrm>
              <a:prstGeom prst="mathMultiply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34000">
                    <a:schemeClr val="bg1">
                      <a:lumMod val="75000"/>
                    </a:schemeClr>
                  </a:gs>
                  <a:gs pos="5900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501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69444 L -1.94444E-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47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45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1.09723 L -1.94444E-6 3.95062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4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BE1ED-A0DF-41F8-A50E-98FD1B6E2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03" b="15342"/>
          <a:stretch/>
        </p:blipFill>
        <p:spPr>
          <a:xfrm>
            <a:off x="334221" y="588647"/>
            <a:ext cx="8313051" cy="39662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127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6579306" y="-2"/>
            <a:ext cx="9373733" cy="5143500"/>
            <a:chOff x="-290920" y="-83774"/>
            <a:chExt cx="1249831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-83774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79346"/>
              <a:ext cx="1992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6977100" y="0"/>
            <a:ext cx="9373733" cy="5143500"/>
            <a:chOff x="-290920" y="0"/>
            <a:chExt cx="1249831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79345"/>
              <a:ext cx="1992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Usage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6599088" y="0"/>
            <a:ext cx="8597169" cy="5143500"/>
            <a:chOff x="213096" y="0"/>
            <a:chExt cx="11462892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0" y="3090445"/>
              <a:ext cx="1992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Rides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5885729" y="0"/>
            <a:ext cx="7470819" cy="51435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30" y="3174223"/>
              <a:ext cx="1992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  <a:endParaRPr lang="en-US" sz="27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5971633" y="-1"/>
            <a:ext cx="4336026" cy="51435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D7BA9D40-37AC-4752-9AA3-04A6533F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03" y="975947"/>
            <a:ext cx="6033397" cy="3587445"/>
          </a:xfrm>
          <a:prstGeom prst="rect">
            <a:avLst/>
          </a:prstGeom>
          <a:effectLst>
            <a:outerShdw blurRad="165100" dist="241300" dir="3600000" sx="99000" sy="99000" algn="ctr" rotWithShape="0">
              <a:srgbClr val="000000">
                <a:alpha val="4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06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13497" y="0"/>
            <a:ext cx="9373733" cy="5143500"/>
            <a:chOff x="-290920" y="0"/>
            <a:chExt cx="1249831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79345"/>
              <a:ext cx="1992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6977100" y="0"/>
            <a:ext cx="9373733" cy="5143500"/>
            <a:chOff x="-290920" y="0"/>
            <a:chExt cx="1249831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79345"/>
              <a:ext cx="1992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Usage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6599088" y="0"/>
            <a:ext cx="8597169" cy="5143500"/>
            <a:chOff x="213096" y="0"/>
            <a:chExt cx="11462892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0" y="3090445"/>
              <a:ext cx="1992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Rides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5885729" y="0"/>
            <a:ext cx="7470819" cy="51435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30" y="3174223"/>
              <a:ext cx="1992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  <a:endParaRPr lang="en-US" sz="27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5971633" y="-1"/>
            <a:ext cx="4336026" cy="51435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5" name="Content Placeholder 5">
            <a:extLst>
              <a:ext uri="{FF2B5EF4-FFF2-40B4-BE49-F238E27FC236}">
                <a16:creationId xmlns:a16="http://schemas.microsoft.com/office/drawing/2014/main" id="{0D789194-5DF0-4A94-BB72-A58E302C5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45" y="924237"/>
            <a:ext cx="4964863" cy="3526869"/>
          </a:xfrm>
          <a:prstGeom prst="rect">
            <a:avLst/>
          </a:prstGeom>
          <a:ln>
            <a:noFill/>
          </a:ln>
          <a:effectLst>
            <a:outerShdw blurRad="292100" dist="4318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738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18190" y="0"/>
            <a:ext cx="9373733" cy="5143500"/>
            <a:chOff x="-290920" y="0"/>
            <a:chExt cx="12498310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6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D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79345"/>
              <a:ext cx="1992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560928" y="0"/>
            <a:ext cx="9373733" cy="5143500"/>
            <a:chOff x="-768838" y="0"/>
            <a:chExt cx="12498310" cy="685800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66ACF4C-6F8C-46FC-8362-2E05C90EEAFA}"/>
                </a:ext>
              </a:extLst>
            </p:cNvPr>
            <p:cNvGrpSpPr/>
            <p:nvPr/>
          </p:nvGrpSpPr>
          <p:grpSpPr>
            <a:xfrm>
              <a:off x="-768838" y="0"/>
              <a:ext cx="12498310" cy="6858000"/>
              <a:chOff x="-290920" y="0"/>
              <a:chExt cx="12498310" cy="685800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F373113-18F1-4443-9A8E-5EF06C1D2FEA}"/>
                  </a:ext>
                </a:extLst>
              </p:cNvPr>
              <p:cNvSpPr/>
              <p:nvPr/>
            </p:nvSpPr>
            <p:spPr>
              <a:xfrm>
                <a:off x="-290920" y="0"/>
                <a:ext cx="12482920" cy="6858000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l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F99D053-FB83-41F1-B2CB-C10918BC99BC}"/>
                  </a:ext>
                </a:extLst>
              </p:cNvPr>
              <p:cNvSpPr/>
              <p:nvPr/>
            </p:nvSpPr>
            <p:spPr>
              <a:xfrm>
                <a:off x="11023600" y="2337441"/>
                <a:ext cx="1168400" cy="2360918"/>
              </a:xfrm>
              <a:custGeom>
                <a:avLst/>
                <a:gdLst>
                  <a:gd name="connsiteX0" fmla="*/ 1168400 w 1168400"/>
                  <a:gd name="connsiteY0" fmla="*/ 0 h 2360918"/>
                  <a:gd name="connsiteX1" fmla="*/ 1168400 w 1168400"/>
                  <a:gd name="connsiteY1" fmla="*/ 2360918 h 2360918"/>
                  <a:gd name="connsiteX2" fmla="*/ 1060340 w 1168400"/>
                  <a:gd name="connsiteY2" fmla="*/ 2355461 h 2360918"/>
                  <a:gd name="connsiteX3" fmla="*/ 0 w 1168400"/>
                  <a:gd name="connsiteY3" fmla="*/ 1180459 h 2360918"/>
                  <a:gd name="connsiteX4" fmla="*/ 1060340 w 1168400"/>
                  <a:gd name="connsiteY4" fmla="*/ 5457 h 236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8400" h="2360918">
                    <a:moveTo>
                      <a:pt x="1168400" y="0"/>
                    </a:moveTo>
                    <a:lnTo>
                      <a:pt x="1168400" y="2360918"/>
                    </a:lnTo>
                    <a:lnTo>
                      <a:pt x="1060340" y="2355461"/>
                    </a:lnTo>
                    <a:cubicBezTo>
                      <a:pt x="464762" y="2294977"/>
                      <a:pt x="0" y="1791994"/>
                      <a:pt x="0" y="1180459"/>
                    </a:cubicBezTo>
                    <a:cubicBezTo>
                      <a:pt x="0" y="568924"/>
                      <a:pt x="464762" y="65941"/>
                      <a:pt x="1060340" y="5457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F4373C1-3934-47C3-8F36-E2FB2615CA87}"/>
                  </a:ext>
                </a:extLst>
              </p:cNvPr>
              <p:cNvSpPr txBox="1"/>
              <p:nvPr/>
            </p:nvSpPr>
            <p:spPr>
              <a:xfrm rot="16200000">
                <a:off x="10872792" y="3179345"/>
                <a:ext cx="1992087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00" b="1" dirty="0">
                    <a:solidFill>
                      <a:srgbClr val="F0EEF0"/>
                    </a:solidFill>
                    <a:latin typeface="Tw Cen MT" panose="020B0602020104020603" pitchFamily="34" charset="0"/>
                  </a:rPr>
                  <a:t>Usage</a:t>
                </a:r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6285C0F-E53D-44E4-BD49-E4E11297C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7117" y="2337438"/>
              <a:ext cx="5457630" cy="38159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1" name="Picture 3" descr="C:\Users\KRISH8\Desktop\atlas_H1vTSOC4V@2x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56" b="25532"/>
            <a:stretch/>
          </p:blipFill>
          <p:spPr bwMode="auto">
            <a:xfrm>
              <a:off x="4003342" y="279835"/>
              <a:ext cx="5457630" cy="16368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6599088" y="0"/>
            <a:ext cx="8597169" cy="5143500"/>
            <a:chOff x="213096" y="0"/>
            <a:chExt cx="11462892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0" y="3090445"/>
              <a:ext cx="1992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Rides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5885729" y="0"/>
            <a:ext cx="7470819" cy="51435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30" y="3174223"/>
              <a:ext cx="1992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  <a:endParaRPr lang="en-US" sz="27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5971633" y="-1"/>
            <a:ext cx="4336026" cy="51435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5208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18190" y="0"/>
            <a:ext cx="9373733" cy="5143500"/>
            <a:chOff x="-290920" y="0"/>
            <a:chExt cx="12498310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6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D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79345"/>
              <a:ext cx="1992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582699" y="-2"/>
            <a:ext cx="9373733" cy="5143500"/>
            <a:chOff x="-290920" y="0"/>
            <a:chExt cx="1249831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79345"/>
              <a:ext cx="1992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Usage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194418" y="0"/>
            <a:ext cx="8597169" cy="5143500"/>
            <a:chOff x="213096" y="0"/>
            <a:chExt cx="11462892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0" y="3090445"/>
              <a:ext cx="1992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Rides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5885729" y="0"/>
            <a:ext cx="7470819" cy="51435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30" y="3174223"/>
              <a:ext cx="1992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5971633" y="-1"/>
            <a:ext cx="4336026" cy="51435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39" name="Content Placeholder 7">
            <a:extLst>
              <a:ext uri="{FF2B5EF4-FFF2-40B4-BE49-F238E27FC236}">
                <a16:creationId xmlns:a16="http://schemas.microsoft.com/office/drawing/2014/main" id="{C9493272-1AA5-4FF0-88CA-C530DDB5A4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7438918"/>
              </p:ext>
            </p:extLst>
          </p:nvPr>
        </p:nvGraphicFramePr>
        <p:xfrm>
          <a:off x="1817596" y="86139"/>
          <a:ext cx="2946561" cy="2485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2" name="Content Placeholder 7">
            <a:extLst>
              <a:ext uri="{FF2B5EF4-FFF2-40B4-BE49-F238E27FC236}">
                <a16:creationId xmlns:a16="http://schemas.microsoft.com/office/drawing/2014/main" id="{D94DEDEE-1309-464B-96AB-5EA2EAC372E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379307" y="2762180"/>
          <a:ext cx="2873322" cy="2117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62378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18190" y="0"/>
            <a:ext cx="9373733" cy="5143500"/>
            <a:chOff x="-290920" y="0"/>
            <a:chExt cx="12498310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6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D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79345"/>
              <a:ext cx="1992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582699" y="-2"/>
            <a:ext cx="9373733" cy="5143500"/>
            <a:chOff x="-290920" y="0"/>
            <a:chExt cx="1249831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79345"/>
              <a:ext cx="1992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Usage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194418" y="0"/>
            <a:ext cx="8597169" cy="5143500"/>
            <a:chOff x="213096" y="0"/>
            <a:chExt cx="11462892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0" y="3090445"/>
              <a:ext cx="1992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Rides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522211" y="0"/>
            <a:ext cx="7470819" cy="51435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30" y="3174223"/>
              <a:ext cx="1992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5971633" y="-1"/>
            <a:ext cx="4336026" cy="51435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3" name="Picture 6" descr="C:\Users\KRISH8\Desktop\atlas_NJbctwvQl@2x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32"/>
          <a:stretch/>
        </p:blipFill>
        <p:spPr bwMode="auto">
          <a:xfrm>
            <a:off x="1787935" y="693490"/>
            <a:ext cx="5326445" cy="1488101"/>
          </a:xfrm>
          <a:prstGeom prst="rect">
            <a:avLst/>
          </a:prstGeom>
          <a:noFill/>
          <a:ln>
            <a:noFill/>
          </a:ln>
          <a:effectLst>
            <a:outerShdw blurRad="177800" dist="127000" dir="2700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091566"/>
              </p:ext>
            </p:extLst>
          </p:nvPr>
        </p:nvGraphicFramePr>
        <p:xfrm>
          <a:off x="2206714" y="2368496"/>
          <a:ext cx="4696080" cy="2337529"/>
        </p:xfrm>
        <a:graphic>
          <a:graphicData uri="http://schemas.openxmlformats.org/drawingml/2006/table">
            <a:tbl>
              <a:tblPr firstRow="1" bandRow="1">
                <a:tableStyleId>{131960E2-07CD-41F8-BD3E-24825F496239}</a:tableStyleId>
              </a:tblPr>
              <a:tblGrid>
                <a:gridCol w="2348040">
                  <a:extLst>
                    <a:ext uri="{9D8B030D-6E8A-4147-A177-3AD203B41FA5}">
                      <a16:colId xmlns:a16="http://schemas.microsoft.com/office/drawing/2014/main" val="1445925433"/>
                    </a:ext>
                  </a:extLst>
                </a:gridCol>
                <a:gridCol w="2348040">
                  <a:extLst>
                    <a:ext uri="{9D8B030D-6E8A-4147-A177-3AD203B41FA5}">
                      <a16:colId xmlns:a16="http://schemas.microsoft.com/office/drawing/2014/main" val="181316916"/>
                    </a:ext>
                  </a:extLst>
                </a:gridCol>
              </a:tblGrid>
              <a:tr h="397941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                </a:t>
                      </a:r>
                      <a:r>
                        <a:rPr lang="en-IN" sz="2100" dirty="0" smtClean="0"/>
                        <a:t>Uber</a:t>
                      </a:r>
                      <a:endParaRPr lang="en-IN" sz="1400" dirty="0"/>
                    </a:p>
                  </a:txBody>
                  <a:tcPr marL="68580" marR="68580" marT="34290" marB="34290">
                    <a:solidFill>
                      <a:srgbClr val="FFC73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             </a:t>
                      </a:r>
                      <a:r>
                        <a:rPr lang="en-IN" sz="2100" dirty="0" smtClean="0"/>
                        <a:t>Ola</a:t>
                      </a:r>
                      <a:endParaRPr lang="en-IN" sz="1400" dirty="0"/>
                    </a:p>
                  </a:txBody>
                  <a:tcPr marL="68580" marR="68580" marT="34290" marB="34290">
                    <a:solidFill>
                      <a:srgbClr val="FFC7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577875"/>
                  </a:ext>
                </a:extLst>
              </a:tr>
              <a:tr h="347824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              </a:t>
                      </a:r>
                      <a:r>
                        <a:rPr lang="en-IN" sz="1800" dirty="0" smtClean="0"/>
                        <a:t>City Taxi</a:t>
                      </a:r>
                      <a:endParaRPr lang="en-IN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       City Taxi</a:t>
                      </a:r>
                      <a:endParaRPr lang="en-IN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523414"/>
                  </a:ext>
                </a:extLst>
              </a:tr>
              <a:tr h="397941"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            Rentals</a:t>
                      </a:r>
                      <a:endParaRPr lang="en-IN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        Rentals</a:t>
                      </a:r>
                      <a:endParaRPr lang="en-IN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640287"/>
                  </a:ext>
                </a:extLst>
              </a:tr>
              <a:tr h="397941"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         Pre-Bookings       </a:t>
                      </a:r>
                      <a:endParaRPr lang="en-IN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     Pre-Bookings </a:t>
                      </a:r>
                      <a:endParaRPr lang="en-IN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520967"/>
                  </a:ext>
                </a:extLst>
              </a:tr>
              <a:tr h="397941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    </a:t>
                      </a:r>
                      <a:r>
                        <a:rPr lang="en-IN" sz="1800" baseline="0" dirty="0" smtClean="0"/>
                        <a:t>   </a:t>
                      </a:r>
                      <a:r>
                        <a:rPr lang="en-IN" sz="1800" dirty="0" smtClean="0"/>
                        <a:t>Outstation </a:t>
                      </a:r>
                      <a:endParaRPr lang="en-IN" sz="18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875556"/>
                  </a:ext>
                </a:extLst>
              </a:tr>
              <a:tr h="397941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       Round Trip</a:t>
                      </a:r>
                      <a:endParaRPr lang="en-IN" sz="18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276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3784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224287" y="1544129"/>
            <a:ext cx="8729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 smtClean="0">
                <a:solidFill>
                  <a:schemeClr val="bg2">
                    <a:lumMod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Recommendations</a:t>
            </a:r>
            <a:endParaRPr lang="en-IN" sz="7200" dirty="0">
              <a:solidFill>
                <a:schemeClr val="bg2">
                  <a:lumMod val="2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139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124" name="Picture 4" descr="Image result for customer care suppo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3"/>
          <a:stretch/>
        </p:blipFill>
        <p:spPr bwMode="auto">
          <a:xfrm>
            <a:off x="983410" y="1012825"/>
            <a:ext cx="7243613" cy="267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3298" y="250166"/>
            <a:ext cx="318314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 smtClean="0"/>
              <a:t>1.Customer </a:t>
            </a:r>
            <a:r>
              <a:rPr lang="en-IN" dirty="0"/>
              <a:t>C</a:t>
            </a:r>
            <a:r>
              <a:rPr lang="en-IN" dirty="0" smtClean="0"/>
              <a:t>are Support 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775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>
            <a:spLocks noGrp="1"/>
          </p:cNvSpPr>
          <p:nvPr>
            <p:ph type="body" idx="1"/>
          </p:nvPr>
        </p:nvSpPr>
        <p:spPr>
          <a:xfrm>
            <a:off x="881809" y="846098"/>
            <a:ext cx="7030500" cy="28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SzPts val="2400"/>
              <a:buNone/>
            </a:pPr>
            <a:r>
              <a:rPr lang="e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</a:t>
            </a:r>
            <a:r>
              <a:rPr lang="en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Statement</a:t>
            </a:r>
          </a:p>
          <a:p>
            <a:pPr marL="76200" lvl="0" indent="0">
              <a:buSzPts val="2400"/>
              <a:buNone/>
            </a:pPr>
            <a:endParaRPr lang="e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10000"/>
                </a:schemeClr>
              </a:buClr>
              <a:buSzPts val="2400"/>
              <a:buFont typeface="Wingdings" panose="05000000000000000000" pitchFamily="2" charset="2"/>
              <a:buChar char="Ø"/>
            </a:pPr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Retention Strategy’s.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10000"/>
                </a:schemeClr>
              </a:buClr>
              <a:buSzPts val="2400"/>
              <a:buFont typeface="Wingdings" panose="05000000000000000000" pitchFamily="2" charset="2"/>
              <a:buChar char="Ø"/>
            </a:pPr>
            <a:r>
              <a:rPr lang="e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Suggest a Machine Learning model that helps in the </a:t>
            </a:r>
            <a:r>
              <a:rPr lang="e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10000"/>
                </a:schemeClr>
              </a:buClr>
              <a:buSzPts val="2400"/>
              <a:buNone/>
            </a:pPr>
            <a:r>
              <a:rPr lang="e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of Customer Churn Rate.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Nunito"/>
                <a:ea typeface="Nunito"/>
                <a:cs typeface="Nunito"/>
                <a:sym typeface="Nunito"/>
              </a:rPr>
              <a:t>2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1026" name="Picture 2" descr="https://cdn-images-1.medium.com/max/2560/1*kgoTs2D9k0EQQJ1uyFWmQ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31653"/>
            <a:ext cx="9144000" cy="368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7418" y="201918"/>
            <a:ext cx="226012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 smtClean="0"/>
              <a:t>2. Advertisement 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1978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7170" name="Picture 2" descr="C:\Users\KRISH8\Desktop\Olaboat-1200x9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781" y="871268"/>
            <a:ext cx="4960009" cy="372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0166" y="301925"/>
            <a:ext cx="2225615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2. Advertisement </a:t>
            </a:r>
            <a:r>
              <a:rPr lang="en-IN" b="1" dirty="0" smtClean="0"/>
              <a:t>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278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074" name="Picture 2" descr="https://cdn-images-1.medium.com/max/2560/1*NbPL05y6UYNTDOVXS1unu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2969"/>
            <a:ext cx="9144000" cy="429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0166" y="215660"/>
            <a:ext cx="3536829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 smtClean="0"/>
              <a:t>3. App Interface  &amp;  Services 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4165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9218" name="Picture 2" descr="C:\Users\KRISH8\Desktop\uber web interfac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0" r="15787" b="19246"/>
          <a:stretch/>
        </p:blipFill>
        <p:spPr bwMode="auto">
          <a:xfrm>
            <a:off x="0" y="0"/>
            <a:ext cx="4839417" cy="286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KRISH8\Desktop\ola web interfac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3" r="16822" b="7151"/>
          <a:stretch/>
        </p:blipFill>
        <p:spPr bwMode="auto">
          <a:xfrm>
            <a:off x="4839417" y="2298489"/>
            <a:ext cx="4304583" cy="284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30313" y="743525"/>
            <a:ext cx="242131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 smtClean="0"/>
              <a:t>4.Web Interface 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286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098" name="Picture 2" descr="https://cdn-images-1.medium.com/max/1200/1*uRohKsf1BRFLr1h1SIqLM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2"/>
          <a:stretch/>
        </p:blipFill>
        <p:spPr bwMode="auto">
          <a:xfrm>
            <a:off x="2881223" y="189782"/>
            <a:ext cx="5331125" cy="472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8793" y="189782"/>
            <a:ext cx="1984075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 smtClean="0"/>
              <a:t>5.Safety of Passenger 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6639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146" name="Picture 2" descr="C:\Users\KRISH8\Desktop\1_ORtROuuTmKjLbjvJSrDPL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054" y="1237442"/>
            <a:ext cx="42576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5826" y="435835"/>
            <a:ext cx="4822165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 smtClean="0"/>
              <a:t>6.Taking Severe Actions on Rash Drivers 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902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915980"/>
              </p:ext>
            </p:extLst>
          </p:nvPr>
        </p:nvGraphicFramePr>
        <p:xfrm>
          <a:off x="2595115" y="491562"/>
          <a:ext cx="3720860" cy="4079240"/>
        </p:xfrm>
        <a:graphic>
          <a:graphicData uri="http://schemas.openxmlformats.org/drawingml/2006/table">
            <a:tbl>
              <a:tblPr firstRow="1" bandRow="1">
                <a:tableStyleId>{131960E2-07CD-41F8-BD3E-24825F496239}</a:tableStyleId>
              </a:tblPr>
              <a:tblGrid>
                <a:gridCol w="1909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 Uber </a:t>
                      </a:r>
                      <a:endParaRPr lang="en-IN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Ola</a:t>
                      </a:r>
                      <a:endParaRPr lang="en-IN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Share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UberGo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Mini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Premier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Prime Sedan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Commute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Prime Play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Moto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Bike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UberAuto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Auto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UberXL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Lux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Micro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E-rick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Kaali</a:t>
                      </a:r>
                      <a:r>
                        <a:rPr lang="en-IN" dirty="0" smtClean="0"/>
                        <a:t> </a:t>
                      </a:r>
                      <a:r>
                        <a:rPr lang="en-IN" dirty="0" err="1" smtClean="0"/>
                        <a:t>Peeli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0242" name="Picture 2" descr="C:\Users\KRISH8\Desktop\Uber-Car-Requiremen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8012"/>
          <a:stretch/>
        </p:blipFill>
        <p:spPr bwMode="auto">
          <a:xfrm>
            <a:off x="715993" y="379562"/>
            <a:ext cx="1112808" cy="5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KRISH8\Desktop\Uber-Car-Requiremen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0" t="781" b="66461"/>
          <a:stretch/>
        </p:blipFill>
        <p:spPr bwMode="auto">
          <a:xfrm>
            <a:off x="639704" y="1151070"/>
            <a:ext cx="1189098" cy="68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KRISH8\Desktop\mini_ol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23094" r="4580" b="9711"/>
          <a:stretch/>
        </p:blipFill>
        <p:spPr bwMode="auto">
          <a:xfrm>
            <a:off x="7219174" y="293299"/>
            <a:ext cx="1389690" cy="66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KRISH8\Desktop\prime-sedan_ola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" t="22837" r="9322" b="6605"/>
          <a:stretch/>
        </p:blipFill>
        <p:spPr bwMode="auto">
          <a:xfrm>
            <a:off x="7319542" y="957532"/>
            <a:ext cx="1289322" cy="70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KRISH8\Desktop\prime-suv_ol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5" r="5698" b="9112"/>
          <a:stretch/>
        </p:blipFill>
        <p:spPr bwMode="auto">
          <a:xfrm>
            <a:off x="7203057" y="1716300"/>
            <a:ext cx="1405807" cy="66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KRISH8\Desktop\bike_ola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7" t="8183" r="27432" b="5016"/>
          <a:stretch/>
        </p:blipFill>
        <p:spPr bwMode="auto">
          <a:xfrm>
            <a:off x="7686554" y="3121146"/>
            <a:ext cx="613951" cy="89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C:\Users\KRISH8\Desktop\auto_ola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0" t="7663" r="26310" b="11920"/>
          <a:stretch/>
        </p:blipFill>
        <p:spPr bwMode="auto">
          <a:xfrm>
            <a:off x="7509362" y="4018292"/>
            <a:ext cx="1168811" cy="112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:\Users\KRISH8\Desktop\lux_ola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28464" r="4025" b="9834"/>
          <a:stretch/>
        </p:blipFill>
        <p:spPr bwMode="auto">
          <a:xfrm>
            <a:off x="7155679" y="2350340"/>
            <a:ext cx="1781481" cy="82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42770" y="122230"/>
            <a:ext cx="3425550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 smtClean="0"/>
              <a:t>7.Services </a:t>
            </a:r>
            <a:r>
              <a:rPr lang="en-IN" dirty="0"/>
              <a:t>&amp; </a:t>
            </a:r>
            <a:r>
              <a:rPr lang="en-IN" dirty="0" smtClean="0"/>
              <a:t>Advertisement :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35659"/>
              </p:ext>
            </p:extLst>
          </p:nvPr>
        </p:nvGraphicFramePr>
        <p:xfrm>
          <a:off x="393940" y="2285857"/>
          <a:ext cx="2064590" cy="1531548"/>
        </p:xfrm>
        <a:graphic>
          <a:graphicData uri="http://schemas.openxmlformats.org/drawingml/2006/table">
            <a:tbl>
              <a:tblPr firstRow="1" bandRow="1">
                <a:tableStyleId>{131960E2-07CD-41F8-BD3E-24825F496239}</a:tableStyleId>
              </a:tblPr>
              <a:tblGrid>
                <a:gridCol w="1032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887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 Uber</a:t>
                      </a:r>
                      <a:endParaRPr lang="en-IN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Ola</a:t>
                      </a:r>
                      <a:endParaRPr lang="en-IN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887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City taxi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City taxi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887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Outstation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887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Rentals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Rentals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53" name="Picture 13" descr="C:\Users\KRISH8\Desktop\kaali-peeli_ola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 t="29519" r="4151" b="11804"/>
          <a:stretch/>
        </p:blipFill>
        <p:spPr bwMode="auto">
          <a:xfrm>
            <a:off x="86264" y="3856620"/>
            <a:ext cx="2536167" cy="109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88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www.writetogovern.com.au/wtg2012/wp-content/uploads/2016/04/Depositphotos_66073287_s-20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227270" cy="521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6" name="Google Shape;356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57" name="Google Shape;357;p24"/>
          <p:cNvSpPr txBox="1"/>
          <p:nvPr/>
        </p:nvSpPr>
        <p:spPr>
          <a:xfrm>
            <a:off x="1176550" y="1960900"/>
            <a:ext cx="6047700" cy="24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8" name="Google Shape;358;p24"/>
          <p:cNvSpPr txBox="1"/>
          <p:nvPr/>
        </p:nvSpPr>
        <p:spPr>
          <a:xfrm>
            <a:off x="-172899" y="1297582"/>
            <a:ext cx="6418424" cy="3783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" sz="20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  <a:sym typeface="Nunito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IN" sz="2000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Nunito"/>
              </a:rPr>
              <a:t>	</a:t>
            </a:r>
            <a:endParaRPr lang="en-IN" sz="20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Nunito"/>
              </a:rPr>
              <a:t>Severe actions </a:t>
            </a:r>
            <a:r>
              <a:rPr lang="en-IN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Nunito"/>
              </a:rPr>
              <a:t>on the drivers with abusive </a:t>
            </a:r>
            <a:r>
              <a:rPr lang="en-IN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Nunito"/>
              </a:rPr>
              <a:t>behaviour.</a:t>
            </a:r>
            <a:endParaRPr lang="en-IN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  <a:sym typeface="Nunito"/>
            </a:endParaRPr>
          </a:p>
          <a:p>
            <a:pPr marL="457200" lvl="0" indent="-317500">
              <a:buSzPts val="1400"/>
              <a:buFont typeface="Wingdings" panose="05000000000000000000" pitchFamily="2" charset="2"/>
              <a:buChar char="Ø"/>
            </a:pPr>
            <a:r>
              <a:rPr lang="en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Nunito"/>
              </a:rPr>
              <a:t>Offer incentives for providing </a:t>
            </a:r>
            <a:r>
              <a:rPr lang="en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Nunito"/>
              </a:rPr>
              <a:t>feedback.</a:t>
            </a:r>
          </a:p>
          <a:p>
            <a:pPr marL="457200" lvl="0" indent="-317500">
              <a:buSzPts val="1400"/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Nunito"/>
              </a:rPr>
              <a:t>Take </a:t>
            </a:r>
            <a:r>
              <a:rPr lang="en-IN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Nunito"/>
              </a:rPr>
              <a:t>the social media complaints seriously and reply and solve them </a:t>
            </a:r>
            <a:r>
              <a:rPr lang="en-IN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Nunito"/>
              </a:rPr>
              <a:t>ASAP.</a:t>
            </a:r>
            <a:endParaRPr lang="en-IN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  <a:sym typeface="Nunito"/>
            </a:endParaRPr>
          </a:p>
          <a:p>
            <a:pPr marL="457200" lvl="0" indent="-317500">
              <a:buSzPts val="1400"/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Nunito"/>
              </a:rPr>
              <a:t>Expansion of business. OLA offers its services in </a:t>
            </a:r>
            <a:r>
              <a:rPr lang="en-IN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Nunito"/>
              </a:rPr>
              <a:t>102 </a:t>
            </a:r>
            <a:r>
              <a:rPr lang="en-IN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Nunito"/>
              </a:rPr>
              <a:t>cities while Uber offers in just </a:t>
            </a:r>
            <a:r>
              <a:rPr lang="en-IN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Nunito"/>
              </a:rPr>
              <a:t>22 </a:t>
            </a:r>
            <a:r>
              <a:rPr lang="en-IN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Nunito"/>
              </a:rPr>
              <a:t>cities</a:t>
            </a:r>
            <a:r>
              <a:rPr lang="en-IN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Nunito"/>
              </a:rPr>
              <a:t>.</a:t>
            </a:r>
          </a:p>
          <a:p>
            <a:pPr marL="457200" lvl="0" indent="-317500">
              <a:buSzPts val="1400"/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Nunito"/>
              </a:rPr>
              <a:t>Signing the Contract with corporate offices which offers discounts to employees.</a:t>
            </a:r>
          </a:p>
          <a:p>
            <a:pPr marL="457200" lvl="0" indent="-317500">
              <a:buSzPts val="1400"/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Nunito"/>
              </a:rPr>
              <a:t>Implementing Pass Schemes. </a:t>
            </a:r>
            <a:endParaRPr lang="en-IN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  <a:sym typeface="Nunito"/>
            </a:endParaRPr>
          </a:p>
          <a:p>
            <a:pPr marL="457200" lvl="0" indent="-317500">
              <a:buSzPts val="1400"/>
              <a:buFont typeface="Wingdings" panose="05000000000000000000" pitchFamily="2" charset="2"/>
              <a:buChar char="Ø"/>
            </a:pPr>
            <a:endParaRPr lang="en" sz="20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endParaRPr sz="20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endParaRPr sz="20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1361872" y="1926077"/>
            <a:ext cx="68249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 smtClean="0">
                <a:solidFill>
                  <a:srgbClr val="FF5969"/>
                </a:solidFill>
                <a:latin typeface="Arial Rounded MT Bold" panose="020F0704030504030204" pitchFamily="34" charset="0"/>
              </a:rPr>
              <a:t>Model</a:t>
            </a:r>
            <a:r>
              <a:rPr lang="en-IN" sz="6600" dirty="0" smtClean="0">
                <a:latin typeface="Arial Rounded MT Bold" panose="020F0704030504030204" pitchFamily="34" charset="0"/>
              </a:rPr>
              <a:t> </a:t>
            </a:r>
            <a:r>
              <a:rPr lang="en-IN" sz="6600" dirty="0" smtClean="0">
                <a:solidFill>
                  <a:srgbClr val="FF9900"/>
                </a:solidFill>
                <a:latin typeface="Arial Rounded MT Bold" panose="020F0704030504030204" pitchFamily="34" charset="0"/>
              </a:rPr>
              <a:t>Selection</a:t>
            </a:r>
            <a:endParaRPr lang="en-IN" sz="6600" dirty="0">
              <a:solidFill>
                <a:srgbClr val="FF99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67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B31B8-2198-4BE2-9218-B64B49F0E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36" y="387865"/>
            <a:ext cx="7030500" cy="999300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to predict the attrition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07D11-5597-4401-9793-7661C540C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140" y="1429714"/>
            <a:ext cx="7617689" cy="2541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can be segregated into 2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a Classification ML problem: Logistic, KNN, DT, RF, Navies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Bayes.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 can be frequency of rides, money spent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Ensemble Techniques, accuracy of the predictions can be improved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AA3A9-8053-4484-91CA-85EB94A005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276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5D72-E979-487A-BDD1-3A2F2FBB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33" y="296208"/>
            <a:ext cx="7030500" cy="642184"/>
          </a:xfrm>
        </p:spPr>
        <p:txBody>
          <a:bodyPr>
            <a:noAutofit/>
          </a:bodyPr>
          <a:lstStyle/>
          <a:p>
            <a:r>
              <a:rPr lang="en-IN" sz="3200" dirty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What is Attrition ?</a:t>
            </a:r>
            <a:br>
              <a:rPr lang="en-IN" sz="3200" dirty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</a:b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8C0C91-502C-4CE8-A508-4DB07837035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07035" y="787925"/>
                <a:ext cx="8199284" cy="3392964"/>
              </a:xfrm>
            </p:spPr>
            <p:txBody>
              <a:bodyPr>
                <a:normAutofit/>
              </a:bodyPr>
              <a:lstStyle/>
              <a:p>
                <a:pPr marL="92075" lvl="1" indent="0">
                  <a:buNone/>
                </a:pPr>
                <a:r>
                  <a:rPr lang="en-I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Customer stop using the service due to various </a:t>
                </a:r>
                <a:r>
                  <a:rPr lang="en-IN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reasons is Attrition.</a:t>
                </a:r>
              </a:p>
              <a:p>
                <a:pPr marL="615950" lvl="1" indent="0">
                  <a:buNone/>
                </a:pPr>
                <a:r>
                  <a:rPr lang="en-IN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Attrition </a:t>
                </a:r>
                <a:r>
                  <a:rPr lang="en-I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rate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𝑁𝑜</m:t>
                        </m:r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</m:t>
                        </m:r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𝑐𝑢𝑠𝑡𝑜𝑚𝑒𝑟</m:t>
                        </m:r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𝑙𝑒𝑓𝑡</m:t>
                        </m:r>
                      </m:num>
                      <m:den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𝑁𝑒𝑤</m:t>
                        </m:r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𝑐𝑢𝑠𝑡𝑜𝑚𝑒𝑟𝑠</m:t>
                        </m:r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𝑎𝑐𝑞𝑢𝑖𝑟𝑒𝑑</m:t>
                        </m:r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𝐿𝑜𝑦𝑎𝑙</m:t>
                        </m:r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𝑐𝑢𝑠𝑡𝑜𝑚𝑒𝑟𝑠</m:t>
                        </m:r>
                      </m:den>
                    </m:f>
                    <m:r>
                      <a:rPr lang="en-I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</m:t>
                    </m:r>
                  </m:oMath>
                </a14:m>
                <a:endParaRPr lang="en-I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615950" lvl="1" indent="0">
                  <a:buNone/>
                </a:pPr>
                <a:r>
                  <a:rPr lang="en-I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lvl="1"/>
                <a:endParaRPr lang="en-I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I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I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8C0C91-502C-4CE8-A508-4DB0783703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7035" y="787925"/>
                <a:ext cx="8199284" cy="3392964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7451F-1DF2-4E16-BE2A-5EDD48423E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26" name="Picture 2" descr="C:\Users\KRISH8\Desktop\atlas_ryPMWdt8z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097" y="2251494"/>
            <a:ext cx="4459855" cy="23981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12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940E4-DCD4-4BAB-82F4-1776C5D70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577" y="306977"/>
            <a:ext cx="8164286" cy="4513217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 to predict attrition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52ABC-6C9A-4BFD-8DCF-40C464D084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DD1523C-195F-40E0-A76F-92E13B5BE1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4451718"/>
              </p:ext>
            </p:extLst>
          </p:nvPr>
        </p:nvGraphicFramePr>
        <p:xfrm>
          <a:off x="992776" y="1247503"/>
          <a:ext cx="7262949" cy="3415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441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F1E2D-B159-4C0E-BE5D-6361A08BA6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9CF857-2CFE-4E97-9034-8645F0DA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3" y="814497"/>
            <a:ext cx="3869619" cy="2902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DF3DD1-E7EE-404B-9BDF-DE6A43F84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246" y="1163879"/>
            <a:ext cx="4345939" cy="220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733245" y="3843870"/>
            <a:ext cx="7479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the Time Series Analysis, attrition can be predicted for any duration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88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284672" y="232913"/>
            <a:ext cx="849701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err="1" smtClean="0"/>
              <a:t>Referrences</a:t>
            </a:r>
            <a:r>
              <a:rPr lang="en-US" sz="1100" i="1" dirty="0" smtClean="0"/>
              <a:t> </a:t>
            </a:r>
            <a:r>
              <a:rPr lang="en-US" sz="1100" dirty="0" smtClean="0"/>
              <a:t>:</a:t>
            </a:r>
            <a:endParaRPr lang="en-US" sz="1100" dirty="0"/>
          </a:p>
          <a:p>
            <a:r>
              <a:rPr lang="en-US" sz="1100" dirty="0"/>
              <a:t/>
            </a:r>
            <a:br>
              <a:rPr lang="en-US" sz="1100" dirty="0"/>
            </a:br>
            <a:endParaRPr lang="en-US" sz="1100" dirty="0"/>
          </a:p>
          <a:p>
            <a:r>
              <a:rPr lang="en-US" sz="1100" dirty="0" err="1"/>
              <a:t>hindustan</a:t>
            </a:r>
            <a:r>
              <a:rPr lang="en-US" sz="1100" dirty="0"/>
              <a:t> </a:t>
            </a:r>
            <a:r>
              <a:rPr lang="en-US" sz="1100" dirty="0" smtClean="0"/>
              <a:t>times, times </a:t>
            </a:r>
            <a:r>
              <a:rPr lang="en-US" sz="1100" dirty="0"/>
              <a:t>of </a:t>
            </a:r>
            <a:r>
              <a:rPr lang="en-US" sz="1100" dirty="0" err="1" smtClean="0"/>
              <a:t>india</a:t>
            </a:r>
            <a:r>
              <a:rPr lang="en-US" sz="1100" dirty="0" smtClean="0"/>
              <a:t>, </a:t>
            </a:r>
            <a:r>
              <a:rPr lang="en-US" sz="1100" dirty="0" err="1" smtClean="0"/>
              <a:t>india</a:t>
            </a:r>
            <a:r>
              <a:rPr lang="en-US" sz="1100" dirty="0" smtClean="0"/>
              <a:t> today, </a:t>
            </a:r>
            <a:r>
              <a:rPr lang="en-US" sz="1100" dirty="0" err="1" smtClean="0"/>
              <a:t>fobes</a:t>
            </a:r>
            <a:endParaRPr lang="en-US" sz="1100" dirty="0"/>
          </a:p>
          <a:p>
            <a:r>
              <a:rPr lang="en-US" sz="1100" dirty="0" smtClean="0">
                <a:hlinkClick r:id="rId2"/>
              </a:rPr>
              <a:t>https</a:t>
            </a:r>
            <a:r>
              <a:rPr lang="en-US" sz="1100" dirty="0">
                <a:hlinkClick r:id="rId2"/>
              </a:rPr>
              <a:t>://www.forbes.com/sites/krnkashyap/2016/09/21/its-uber-vs-ola-for-the-battle-of-supremacy-in-the-indian-market/#1a0b736dd99f</a:t>
            </a:r>
            <a:r>
              <a:rPr lang="en-US" sz="1100" dirty="0"/>
              <a:t> </a:t>
            </a:r>
          </a:p>
          <a:p>
            <a:r>
              <a:rPr lang="en-US" sz="1100" dirty="0" smtClean="0"/>
              <a:t>the atlas, quartz, olacabs.com, </a:t>
            </a:r>
            <a:r>
              <a:rPr lang="en-US" sz="1100" dirty="0" err="1" smtClean="0"/>
              <a:t>uber</a:t>
            </a:r>
            <a:r>
              <a:rPr lang="en-US" sz="1100" dirty="0" smtClean="0"/>
              <a:t> </a:t>
            </a:r>
            <a:r>
              <a:rPr lang="en-US" sz="1100" dirty="0"/>
              <a:t>india.com</a:t>
            </a:r>
          </a:p>
          <a:p>
            <a:r>
              <a:rPr lang="en-US" sz="1100" dirty="0" smtClean="0"/>
              <a:t>medium</a:t>
            </a:r>
            <a:endParaRPr lang="en-US" sz="1100" dirty="0"/>
          </a:p>
          <a:p>
            <a:r>
              <a:rPr lang="en-US" sz="1100" dirty="0" smtClean="0">
                <a:hlinkClick r:id="rId3"/>
              </a:rPr>
              <a:t>https</a:t>
            </a:r>
            <a:r>
              <a:rPr lang="en-US" sz="1100" dirty="0">
                <a:hlinkClick r:id="rId3"/>
              </a:rPr>
              <a:t>://uxdesign.cc/uber-v-s-ola-cabs-in-india-6-things-you-dont-know-about-ridesharing-apps-localization-1ad806203662</a:t>
            </a:r>
            <a:r>
              <a:rPr lang="en-US" sz="1100" dirty="0"/>
              <a:t> </a:t>
            </a:r>
          </a:p>
          <a:p>
            <a:r>
              <a:rPr lang="en-US" sz="1100" dirty="0" smtClean="0"/>
              <a:t>data.com</a:t>
            </a:r>
            <a:endParaRPr lang="en-US" sz="1100" dirty="0"/>
          </a:p>
          <a:p>
            <a:r>
              <a:rPr lang="en-US" sz="1100" dirty="0" err="1" smtClean="0"/>
              <a:t>crunchbase</a:t>
            </a:r>
            <a:endParaRPr lang="en-US" sz="1100" dirty="0"/>
          </a:p>
          <a:p>
            <a:r>
              <a:rPr lang="en-US" sz="1100" dirty="0">
                <a:hlinkClick r:id="rId4"/>
              </a:rPr>
              <a:t>https://news.crunchbase.com/news/inside-the-uber-s-1-revenue-growth-and-losses/</a:t>
            </a:r>
            <a:r>
              <a:rPr lang="en-US" sz="1100" dirty="0"/>
              <a:t> </a:t>
            </a:r>
          </a:p>
          <a:p>
            <a:r>
              <a:rPr lang="en-US" sz="1100" dirty="0" smtClean="0"/>
              <a:t>CNBC</a:t>
            </a:r>
            <a:endParaRPr lang="en-US" sz="1100" dirty="0"/>
          </a:p>
          <a:p>
            <a:r>
              <a:rPr lang="en-US" sz="1100" dirty="0">
                <a:hlinkClick r:id="rId5"/>
              </a:rPr>
              <a:t>https://www.cnbc.com/2019/04/11/uber-releases-s-1-filing-for-ipo.html</a:t>
            </a:r>
            <a:r>
              <a:rPr lang="en-US" sz="1100" dirty="0"/>
              <a:t> </a:t>
            </a:r>
          </a:p>
          <a:p>
            <a:r>
              <a:rPr lang="en-US" sz="1100" dirty="0" err="1" smtClean="0"/>
              <a:t>Firstpost</a:t>
            </a:r>
            <a:endParaRPr lang="en-US" sz="1100" dirty="0"/>
          </a:p>
          <a:p>
            <a:r>
              <a:rPr lang="en-US" sz="1100" dirty="0">
                <a:hlinkClick r:id="rId6"/>
              </a:rPr>
              <a:t>https://www.firstpost.com/india/drunk-ola-drivers-gangrape-kill-minor-in-kolkata-accused-arrested-body-recovered-2984604.html</a:t>
            </a:r>
            <a:r>
              <a:rPr lang="en-US" sz="1100" dirty="0"/>
              <a:t> </a:t>
            </a:r>
          </a:p>
          <a:p>
            <a:r>
              <a:rPr lang="en-US" sz="1100" dirty="0" smtClean="0"/>
              <a:t>Marketing91</a:t>
            </a:r>
            <a:endParaRPr lang="en-US" sz="1100" dirty="0"/>
          </a:p>
          <a:p>
            <a:r>
              <a:rPr lang="en-US" sz="1100" dirty="0">
                <a:hlinkClick r:id="rId7"/>
              </a:rPr>
              <a:t>https://www.marketing91.com/uber-competitors/</a:t>
            </a:r>
            <a:r>
              <a:rPr lang="en-US" sz="1100" dirty="0"/>
              <a:t> </a:t>
            </a:r>
          </a:p>
          <a:p>
            <a:r>
              <a:rPr lang="en-US" sz="1100" dirty="0" smtClean="0"/>
              <a:t>sec.gov</a:t>
            </a:r>
            <a:endParaRPr lang="en-US" sz="1100" dirty="0"/>
          </a:p>
          <a:p>
            <a:r>
              <a:rPr lang="en-US" sz="1100" dirty="0">
                <a:hlinkClick r:id="rId8"/>
              </a:rPr>
              <a:t>https://www.sec.gov/Archives/edgar/data/1543151/000119312519103850/d647752ds1.htm</a:t>
            </a:r>
            <a:r>
              <a:rPr lang="en-US" sz="1100" dirty="0"/>
              <a:t> </a:t>
            </a:r>
          </a:p>
          <a:p>
            <a:r>
              <a:rPr lang="en-US" sz="1100" dirty="0" smtClean="0"/>
              <a:t>medium </a:t>
            </a:r>
            <a:r>
              <a:rPr lang="en-US" sz="1100" dirty="0" err="1"/>
              <a:t>ux</a:t>
            </a:r>
            <a:r>
              <a:rPr lang="en-US" sz="1100" dirty="0"/>
              <a:t> collection</a:t>
            </a:r>
          </a:p>
          <a:p>
            <a:r>
              <a:rPr lang="en-US" sz="1100" dirty="0">
                <a:hlinkClick r:id="rId3"/>
              </a:rPr>
              <a:t>https://uxdesign.cc/uber-v-s-ola-cabs-in-india-6-things-you-dont-know-about-ridesharing-apps-localization-1ad806203662</a:t>
            </a:r>
            <a:r>
              <a:rPr lang="en-US" sz="1100" dirty="0"/>
              <a:t> </a:t>
            </a:r>
          </a:p>
          <a:p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4192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3029" y="655609"/>
            <a:ext cx="7193219" cy="3847380"/>
          </a:xfrm>
        </p:spPr>
        <p:txBody>
          <a:bodyPr/>
          <a:lstStyle/>
          <a:p>
            <a:pPr lvl="4"/>
            <a:r>
              <a:rPr lang="en-IN" sz="3100" dirty="0" smtClean="0">
                <a:latin typeface="Arial Rounded MT Bold" panose="020F0704030504030204" pitchFamily="34" charset="0"/>
              </a:rPr>
              <a:t>Thank you </a:t>
            </a:r>
          </a:p>
          <a:p>
            <a:pPr marL="14605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3075" name="Picture 3" descr="C:\Users\KRISH8\Desktop\shutterstock_774391564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863" y="1630392"/>
            <a:ext cx="4075834" cy="271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76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B469-5842-4108-8C0B-F4D728EDA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24" y="423755"/>
            <a:ext cx="7654478" cy="999300"/>
          </a:xfrm>
        </p:spPr>
        <p:txBody>
          <a:bodyPr>
            <a:noAutofit/>
          </a:bodyPr>
          <a:lstStyle/>
          <a:p>
            <a:r>
              <a:rPr lang="en-IN" sz="3200" dirty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Why calculating attrition so important ?</a:t>
            </a:r>
            <a:br>
              <a:rPr lang="en-IN" sz="3200" dirty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</a:b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74344-16B0-4C94-9D20-687450747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695" y="1061050"/>
            <a:ext cx="6607834" cy="2027208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Helps in determining the total business lost.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Helps in finding the flaws in the business model.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Customer acquiring is expensive than retaining them.</a:t>
            </a:r>
          </a:p>
          <a:p>
            <a:pPr lvl="1"/>
            <a:endParaRPr lang="en-IN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EF634-DEEE-4CFF-921D-2C116749D3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C5F2B-99B3-418F-8E6F-34C7F90B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458" y="969068"/>
            <a:ext cx="3364247" cy="354254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3512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>
            <a:spLocks noGrp="1"/>
          </p:cNvSpPr>
          <p:nvPr>
            <p:ph type="title"/>
          </p:nvPr>
        </p:nvSpPr>
        <p:spPr>
          <a:xfrm>
            <a:off x="525359" y="114057"/>
            <a:ext cx="7399764" cy="88899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Approach</a:t>
            </a:r>
          </a:p>
        </p:txBody>
      </p:sp>
      <p:sp>
        <p:nvSpPr>
          <p:cNvPr id="292" name="Google Shape;292;p15"/>
          <p:cNvSpPr txBox="1">
            <a:spLocks noGrp="1"/>
          </p:cNvSpPr>
          <p:nvPr>
            <p:ph type="body" idx="1"/>
          </p:nvPr>
        </p:nvSpPr>
        <p:spPr>
          <a:xfrm>
            <a:off x="516734" y="1106572"/>
            <a:ext cx="5864472" cy="381935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lnSpcReduction="10000"/>
          </a:bodyPr>
          <a:lstStyle/>
          <a:p>
            <a:pPr marL="285750" lvl="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Mutually Exclusive and Collectively Exhaustive Approach (MECE)</a:t>
            </a:r>
          </a:p>
          <a:p>
            <a:pPr marL="285750" lvl="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Helps in segregating issues into logical categories</a:t>
            </a:r>
          </a:p>
          <a:p>
            <a:pPr marL="285750" lvl="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Key elements in Uber is segregated into 4 categories which are customer, driver, vehicle and miscellaneous.</a:t>
            </a:r>
          </a:p>
          <a:p>
            <a:pPr marL="285750" lvl="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Each category has different issues.</a:t>
            </a:r>
          </a:p>
          <a:p>
            <a:pPr marL="285750" lvl="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To ensure that each issue is relevant, 3 questions were posed </a:t>
            </a:r>
            <a:r>
              <a:rPr lang="en-US" sz="2000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viz</a:t>
            </a:r>
            <a:r>
              <a:rPr lang="en-US" sz="2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. What, Why and How.</a:t>
            </a:r>
          </a:p>
          <a:p>
            <a:pPr marL="285750" lvl="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Ghost pack of each category shows the problems that are </a:t>
            </a:r>
            <a:r>
              <a:rPr lang="en-US" sz="2000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faced </a:t>
            </a:r>
            <a:r>
              <a:rPr lang="en-US" sz="2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by that particular category</a:t>
            </a:r>
          </a:p>
          <a:p>
            <a:pPr marL="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45000"/>
              <a:buFont typeface="Arial"/>
              <a:buChar char="•"/>
            </a:pPr>
            <a:endParaRPr lang="en-US" sz="1700" b="1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93" name="Google Shape;293;p15"/>
          <p:cNvSpPr txBox="1">
            <a:spLocks noGrp="1"/>
          </p:cNvSpPr>
          <p:nvPr>
            <p:ph type="sldNum" idx="12"/>
          </p:nvPr>
        </p:nvSpPr>
        <p:spPr>
          <a:xfrm>
            <a:off x="8213892" y="4400348"/>
            <a:ext cx="413375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en-US" sz="700"/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89430" y="2104293"/>
            <a:ext cx="2037837" cy="1632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484CD9E-00DF-4741-9F20-E5DAE76F87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7193657"/>
              </p:ext>
            </p:extLst>
          </p:nvPr>
        </p:nvGraphicFramePr>
        <p:xfrm>
          <a:off x="1" y="-7144"/>
          <a:ext cx="9143999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97CBEEF-54B7-442B-9B0D-05544F2D066A}"/>
              </a:ext>
            </a:extLst>
          </p:cNvPr>
          <p:cNvSpPr txBox="1"/>
          <p:nvPr/>
        </p:nvSpPr>
        <p:spPr>
          <a:xfrm>
            <a:off x="64294" y="2750344"/>
            <a:ext cx="1764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Issue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Rude Behaviour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Filling fuel during ride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Rash Driving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59420-349D-4F23-AE38-2AFD48624008}"/>
              </a:ext>
            </a:extLst>
          </p:cNvPr>
          <p:cNvSpPr txBox="1"/>
          <p:nvPr/>
        </p:nvSpPr>
        <p:spPr>
          <a:xfrm>
            <a:off x="2147321" y="2750344"/>
            <a:ext cx="1921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Drunk Customers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 time by Customer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AE7F4-0EC7-4256-93B0-E3781E975DD5}"/>
              </a:ext>
            </a:extLst>
          </p:cNvPr>
          <p:cNvSpPr txBox="1"/>
          <p:nvPr/>
        </p:nvSpPr>
        <p:spPr>
          <a:xfrm>
            <a:off x="4864894" y="2750344"/>
            <a:ext cx="20527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vehicle condition/dirty interior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vehicle/ license plate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E2FB13-6171-46D3-9C00-A7E963CBEEC2}"/>
              </a:ext>
            </a:extLst>
          </p:cNvPr>
          <p:cNvSpPr txBox="1"/>
          <p:nvPr/>
        </p:nvSpPr>
        <p:spPr>
          <a:xfrm>
            <a:off x="7179469" y="2750344"/>
            <a:ext cx="19645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interference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Care (Availability)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Malfunction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Competitor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7BD079-40BC-45C9-B04A-AE7336810CD3}"/>
              </a:ext>
            </a:extLst>
          </p:cNvPr>
          <p:cNvSpPr txBox="1"/>
          <p:nvPr/>
        </p:nvSpPr>
        <p:spPr>
          <a:xfrm>
            <a:off x="2147321" y="2571750"/>
            <a:ext cx="1815079" cy="1872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559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>
            <a:spLocks noGrp="1"/>
          </p:cNvSpPr>
          <p:nvPr>
            <p:ph type="title"/>
          </p:nvPr>
        </p:nvSpPr>
        <p:spPr>
          <a:xfrm>
            <a:off x="526693" y="92931"/>
            <a:ext cx="7030500" cy="735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Driver</a:t>
            </a:r>
            <a:r>
              <a:rPr lang="e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Ghost Pack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" name="Google Shape;300;p16"/>
          <p:cNvSpPr txBox="1">
            <a:spLocks noGrp="1"/>
          </p:cNvSpPr>
          <p:nvPr>
            <p:ph type="sldNum" idx="12"/>
          </p:nvPr>
        </p:nvSpPr>
        <p:spPr>
          <a:xfrm>
            <a:off x="8430987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22721A-CBE6-4FE7-8DE9-A31DD845A7DC}"/>
              </a:ext>
            </a:extLst>
          </p:cNvPr>
          <p:cNvSpPr txBox="1"/>
          <p:nvPr/>
        </p:nvSpPr>
        <p:spPr>
          <a:xfrm>
            <a:off x="682824" y="830513"/>
            <a:ext cx="72663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For Uber, retaining drivers is more problematic than retaining the customers.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decline in the growth of daily rides is largely due to a reduction in driver incentives, higher fares and subsequent drop in rider demand.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12AD1C-07ED-4E07-9AB0-3097E5343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583592"/>
              </p:ext>
            </p:extLst>
          </p:nvPr>
        </p:nvGraphicFramePr>
        <p:xfrm>
          <a:off x="855065" y="2701146"/>
          <a:ext cx="7433869" cy="161498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978742">
                  <a:extLst>
                    <a:ext uri="{9D8B030D-6E8A-4147-A177-3AD203B41FA5}">
                      <a16:colId xmlns:a16="http://schemas.microsoft.com/office/drawing/2014/main" val="986040653"/>
                    </a:ext>
                  </a:extLst>
                </a:gridCol>
                <a:gridCol w="4455127">
                  <a:extLst>
                    <a:ext uri="{9D8B030D-6E8A-4147-A177-3AD203B41FA5}">
                      <a16:colId xmlns:a16="http://schemas.microsoft.com/office/drawing/2014/main" val="3821866531"/>
                    </a:ext>
                  </a:extLst>
                </a:gridCol>
              </a:tblGrid>
              <a:tr h="482973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Problems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Recommendations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512161"/>
                  </a:ext>
                </a:extLst>
              </a:tr>
              <a:tr h="1132010"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Rider arriving late at the start 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Ride to get cancelled if the rider could not reach the start location within three minutes the driver arrives.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179928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>
            <a:spLocks noGrp="1"/>
          </p:cNvSpPr>
          <p:nvPr>
            <p:ph type="title"/>
          </p:nvPr>
        </p:nvSpPr>
        <p:spPr>
          <a:xfrm>
            <a:off x="533383" y="108393"/>
            <a:ext cx="7030500" cy="668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lang="e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Ghost Pack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4" name="Google Shape;3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315" name="Google Shape;315;p18"/>
          <p:cNvGraphicFramePr/>
          <p:nvPr>
            <p:extLst>
              <p:ext uri="{D42A27DB-BD31-4B8C-83A1-F6EECF244321}">
                <p14:modId xmlns:p14="http://schemas.microsoft.com/office/powerpoint/2010/main" val="3264965259"/>
              </p:ext>
            </p:extLst>
          </p:nvPr>
        </p:nvGraphicFramePr>
        <p:xfrm>
          <a:off x="789758" y="857488"/>
          <a:ext cx="7564483" cy="3621973"/>
        </p:xfrm>
        <a:graphic>
          <a:graphicData uri="http://schemas.openxmlformats.org/drawingml/2006/table">
            <a:tbl>
              <a:tblPr>
                <a:noFill/>
                <a:tableStyleId>{131960E2-07CD-41F8-BD3E-24825F496239}</a:tableStyleId>
              </a:tblPr>
              <a:tblGrid>
                <a:gridCol w="3004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7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Problems</a:t>
                      </a:r>
                      <a:endParaRPr sz="1600" b="1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Recommendations</a:t>
                      </a:r>
                      <a:endParaRPr sz="1600" b="1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Unprofessional</a:t>
                      </a:r>
                      <a:r>
                        <a:rPr lang="en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 Behaviour</a:t>
                      </a:r>
                      <a:endParaRPr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Counselling the drivers before </a:t>
                      </a:r>
                      <a:r>
                        <a:rPr lang="en-IN" sz="1600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including </a:t>
                      </a:r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into Uber</a:t>
                      </a:r>
                      <a:endParaRPr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Filling fuel during ride</a:t>
                      </a:r>
                      <a:endParaRPr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Driver has to ensure that fuel is sufficient for that ride before starting the ride.</a:t>
                      </a:r>
                      <a:endParaRPr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7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Rash Driving</a:t>
                      </a:r>
                      <a:endParaRPr sz="160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Reducing the incentives for reckless drivers</a:t>
                      </a:r>
                      <a:endParaRPr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14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Abusive behaviour or harassment</a:t>
                      </a:r>
                      <a:endParaRPr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Severe actions on these drivers</a:t>
                      </a:r>
                      <a:endParaRPr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719015"/>
                  </a:ext>
                </a:extLst>
              </a:tr>
              <a:tr h="72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Driver cancelling the ride</a:t>
                      </a:r>
                      <a:endParaRPr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If frequency of cancellation exceeds threshold then reduce the incentives of driver</a:t>
                      </a:r>
                      <a:endParaRPr sz="16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676696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>
            <a:spLocks noGrp="1"/>
          </p:cNvSpPr>
          <p:nvPr>
            <p:ph type="title"/>
          </p:nvPr>
        </p:nvSpPr>
        <p:spPr>
          <a:xfrm>
            <a:off x="630052" y="556821"/>
            <a:ext cx="7681157" cy="603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Vehicle- Ghost Pack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8" name="Google Shape;328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329" name="Google Shape;329;p20"/>
          <p:cNvGraphicFramePr/>
          <p:nvPr>
            <p:extLst>
              <p:ext uri="{D42A27DB-BD31-4B8C-83A1-F6EECF244321}">
                <p14:modId xmlns:p14="http://schemas.microsoft.com/office/powerpoint/2010/main" val="544065091"/>
              </p:ext>
            </p:extLst>
          </p:nvPr>
        </p:nvGraphicFramePr>
        <p:xfrm>
          <a:off x="1026543" y="1475118"/>
          <a:ext cx="7466882" cy="2182176"/>
        </p:xfrm>
        <a:graphic>
          <a:graphicData uri="http://schemas.openxmlformats.org/drawingml/2006/table">
            <a:tbl>
              <a:tblPr>
                <a:noFill/>
                <a:tableStyleId>{131960E2-07CD-41F8-BD3E-24825F496239}</a:tableStyleId>
              </a:tblPr>
              <a:tblGrid>
                <a:gridCol w="3733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44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Problems</a:t>
                      </a:r>
                      <a:endParaRPr sz="2000" b="1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Recommendations</a:t>
                      </a:r>
                      <a:endParaRPr sz="2000" b="1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3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Poor vehicle condition/dirty interior</a:t>
                      </a:r>
                      <a:endParaRPr sz="20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Train on proper upkeep and tidiness</a:t>
                      </a:r>
                      <a:endParaRPr sz="20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3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Different vehicle/ license plate</a:t>
                      </a:r>
                      <a:endParaRPr sz="20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Take </a:t>
                      </a:r>
                      <a:r>
                        <a:rPr lang="en-IN" sz="20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severe </a:t>
                      </a:r>
                      <a:r>
                        <a:rPr lang="en" sz="20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action</a:t>
                      </a:r>
                      <a:r>
                        <a:rPr lang="en-IN" sz="20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" sz="20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 on respective drivers</a:t>
                      </a:r>
                      <a:endParaRPr sz="20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1118</TotalTime>
  <Words>645</Words>
  <Application>Microsoft Office PowerPoint</Application>
  <PresentationFormat>On-screen Show (16:9)</PresentationFormat>
  <Paragraphs>220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Wingdings 3</vt:lpstr>
      <vt:lpstr>Cambria Math</vt:lpstr>
      <vt:lpstr>Times New Roman</vt:lpstr>
      <vt:lpstr>Nunito</vt:lpstr>
      <vt:lpstr>Wingdings 2</vt:lpstr>
      <vt:lpstr>Arial Rounded MT Bold</vt:lpstr>
      <vt:lpstr>Verdana</vt:lpstr>
      <vt:lpstr>Lucida Sans Unicode</vt:lpstr>
      <vt:lpstr>Wingdings</vt:lpstr>
      <vt:lpstr>Arial</vt:lpstr>
      <vt:lpstr>Tw Cen MT</vt:lpstr>
      <vt:lpstr>Concourse</vt:lpstr>
      <vt:lpstr>Analysis</vt:lpstr>
      <vt:lpstr>PowerPoint Presentation</vt:lpstr>
      <vt:lpstr>What is Attrition ? </vt:lpstr>
      <vt:lpstr>Why calculating attrition so important ? </vt:lpstr>
      <vt:lpstr>Approach</vt:lpstr>
      <vt:lpstr>PowerPoint Presentation</vt:lpstr>
      <vt:lpstr>Driver- Ghost Pack</vt:lpstr>
      <vt:lpstr>Customer- Ghost Pack</vt:lpstr>
      <vt:lpstr>Vehicle- Ghost Pack</vt:lpstr>
      <vt:lpstr>Miscellaneous- Ghost Pack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to predict the attrition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hemanth bugga</dc:creator>
  <cp:lastModifiedBy>krishna muppalaneni</cp:lastModifiedBy>
  <cp:revision>101</cp:revision>
  <dcterms:created xsi:type="dcterms:W3CDTF">2019-06-05T03:42:35Z</dcterms:created>
  <dcterms:modified xsi:type="dcterms:W3CDTF">2019-07-30T15:31:16Z</dcterms:modified>
</cp:coreProperties>
</file>